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3" r:id="rId4"/>
    <p:sldId id="284" r:id="rId5"/>
    <p:sldId id="285" r:id="rId6"/>
    <p:sldId id="286" r:id="rId7"/>
    <p:sldId id="290" r:id="rId8"/>
    <p:sldId id="276" r:id="rId9"/>
    <p:sldId id="291" r:id="rId10"/>
    <p:sldId id="296" r:id="rId11"/>
    <p:sldId id="287" r:id="rId12"/>
    <p:sldId id="278" r:id="rId13"/>
    <p:sldId id="262" r:id="rId14"/>
    <p:sldId id="288" r:id="rId15"/>
    <p:sldId id="273" r:id="rId16"/>
    <p:sldId id="294" r:id="rId17"/>
    <p:sldId id="295" r:id="rId18"/>
    <p:sldId id="27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b="1" dirty="0"/>
              <a:t>100% DL Students (Fall)</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8554792523080744E-2"/>
          <c:y val="0.13597102444338618"/>
          <c:w val="0.85788243334100822"/>
          <c:h val="0.70737810417928526"/>
        </c:manualLayout>
      </c:layout>
      <c:lineChart>
        <c:grouping val="standard"/>
        <c:varyColors val="0"/>
        <c:ser>
          <c:idx val="2"/>
          <c:order val="2"/>
          <c:tx>
            <c:strRef>
              <c:f>Sheet1!$A$69</c:f>
              <c:strCache>
                <c:ptCount val="1"/>
                <c:pt idx="0">
                  <c:v>Criminal Justice</c:v>
                </c:pt>
              </c:strCache>
            </c:strRef>
          </c:tx>
          <c:spPr>
            <a:ln w="57150" cap="rnd">
              <a:solidFill>
                <a:srgbClr val="0070C0"/>
              </a:solidFill>
              <a:round/>
            </a:ln>
            <a:effectLst/>
          </c:spPr>
          <c:marker>
            <c:symbol val="none"/>
          </c:marker>
          <c:cat>
            <c:strRef>
              <c:f>Sheet1!$B$66:$J$66</c:f>
              <c:strCache>
                <c:ptCount val="9"/>
                <c:pt idx="0">
                  <c:v>14-15</c:v>
                </c:pt>
                <c:pt idx="1">
                  <c:v>15-16</c:v>
                </c:pt>
                <c:pt idx="2">
                  <c:v>16-17</c:v>
                </c:pt>
                <c:pt idx="3">
                  <c:v>17-18</c:v>
                </c:pt>
                <c:pt idx="4">
                  <c:v>18-19</c:v>
                </c:pt>
                <c:pt idx="5">
                  <c:v>19-20</c:v>
                </c:pt>
                <c:pt idx="6">
                  <c:v>20-21</c:v>
                </c:pt>
                <c:pt idx="7">
                  <c:v>21-22</c:v>
                </c:pt>
                <c:pt idx="8">
                  <c:v>22-23</c:v>
                </c:pt>
              </c:strCache>
              <c:extLst/>
            </c:strRef>
          </c:cat>
          <c:val>
            <c:numRef>
              <c:f>Sheet1!$B$69:$J$69</c:f>
              <c:numCache>
                <c:formatCode>#,##0</c:formatCode>
                <c:ptCount val="9"/>
                <c:pt idx="0">
                  <c:v>603</c:v>
                </c:pt>
                <c:pt idx="1">
                  <c:v>671</c:v>
                </c:pt>
                <c:pt idx="2">
                  <c:v>699</c:v>
                </c:pt>
                <c:pt idx="3">
                  <c:v>789</c:v>
                </c:pt>
                <c:pt idx="4">
                  <c:v>880</c:v>
                </c:pt>
                <c:pt idx="5">
                  <c:v>987</c:v>
                </c:pt>
                <c:pt idx="6">
                  <c:v>1176</c:v>
                </c:pt>
                <c:pt idx="7">
                  <c:v>1383</c:v>
                </c:pt>
                <c:pt idx="8">
                  <c:v>1319</c:v>
                </c:pt>
              </c:numCache>
            </c:numRef>
          </c:val>
          <c:smooth val="0"/>
          <c:extLst>
            <c:ext xmlns:c16="http://schemas.microsoft.com/office/drawing/2014/chart" uri="{C3380CC4-5D6E-409C-BE32-E72D297353CC}">
              <c16:uniqueId val="{00000000-4E51-49FB-869E-DD7C27D48E7C}"/>
            </c:ext>
          </c:extLst>
        </c:ser>
        <c:dLbls>
          <c:showLegendKey val="0"/>
          <c:showVal val="0"/>
          <c:showCatName val="0"/>
          <c:showSerName val="0"/>
          <c:showPercent val="0"/>
          <c:showBubbleSize val="0"/>
        </c:dLbls>
        <c:smooth val="0"/>
        <c:axId val="248653759"/>
        <c:axId val="248658335"/>
        <c:extLst>
          <c:ext xmlns:c15="http://schemas.microsoft.com/office/drawing/2012/chart" uri="{02D57815-91ED-43cb-92C2-25804820EDAC}">
            <c15:filteredLineSeries>
              <c15:ser>
                <c:idx val="0"/>
                <c:order val="0"/>
                <c:tx>
                  <c:strRef>
                    <c:extLst>
                      <c:ext uri="{02D57815-91ED-43cb-92C2-25804820EDAC}">
                        <c15:formulaRef>
                          <c15:sqref>Sheet1!$A$67</c15:sqref>
                        </c15:formulaRef>
                      </c:ext>
                    </c:extLst>
                    <c:strCache>
                      <c:ptCount val="1"/>
                      <c:pt idx="0">
                        <c:v>A&amp;M</c:v>
                      </c:pt>
                    </c:strCache>
                  </c:strRef>
                </c:tx>
                <c:spPr>
                  <a:ln w="28575" cap="rnd">
                    <a:solidFill>
                      <a:srgbClr val="FF6699"/>
                    </a:solidFill>
                    <a:round/>
                  </a:ln>
                  <a:effectLst/>
                </c:spPr>
                <c:marker>
                  <c:symbol val="none"/>
                </c:marker>
                <c:cat>
                  <c:strRef>
                    <c:extLst>
                      <c:ex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c:ext uri="{02D57815-91ED-43cb-92C2-25804820EDAC}">
                        <c15:formulaRef>
                          <c15:sqref>Sheet1!$B$67:$J$67</c15:sqref>
                        </c15:formulaRef>
                      </c:ext>
                    </c:extLst>
                    <c:numCache>
                      <c:formatCode>#,##0</c:formatCode>
                      <c:ptCount val="9"/>
                      <c:pt idx="0">
                        <c:v>42</c:v>
                      </c:pt>
                      <c:pt idx="1">
                        <c:v>50</c:v>
                      </c:pt>
                      <c:pt idx="2">
                        <c:v>36</c:v>
                      </c:pt>
                      <c:pt idx="3">
                        <c:v>33</c:v>
                      </c:pt>
                      <c:pt idx="4">
                        <c:v>37</c:v>
                      </c:pt>
                      <c:pt idx="5">
                        <c:v>30</c:v>
                      </c:pt>
                      <c:pt idx="6">
                        <c:v>48</c:v>
                      </c:pt>
                      <c:pt idx="7">
                        <c:v>50</c:v>
                      </c:pt>
                      <c:pt idx="8">
                        <c:v>83</c:v>
                      </c:pt>
                    </c:numCache>
                  </c:numRef>
                </c:val>
                <c:smooth val="0"/>
                <c:extLst>
                  <c:ext xmlns:c16="http://schemas.microsoft.com/office/drawing/2014/chart" uri="{C3380CC4-5D6E-409C-BE32-E72D297353CC}">
                    <c16:uniqueId val="{00000001-4E51-49FB-869E-DD7C27D48E7C}"/>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Sheet1!$A$68</c15:sqref>
                        </c15:formulaRef>
                      </c:ext>
                    </c:extLst>
                    <c:strCache>
                      <c:ptCount val="1"/>
                      <c:pt idx="0">
                        <c:v>COBA</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xmlns:c15="http://schemas.microsoft.com/office/drawing/2012/chart">
                      <c:ext xmlns:c15="http://schemas.microsoft.com/office/drawing/2012/chart" uri="{02D57815-91ED-43cb-92C2-25804820EDAC}">
                        <c15:formulaRef>
                          <c15:sqref>Sheet1!$B$68:$J$68</c15:sqref>
                        </c15:formulaRef>
                      </c:ext>
                    </c:extLst>
                    <c:numCache>
                      <c:formatCode>#,##0</c:formatCode>
                      <c:ptCount val="9"/>
                      <c:pt idx="0">
                        <c:v>602</c:v>
                      </c:pt>
                      <c:pt idx="1">
                        <c:v>692</c:v>
                      </c:pt>
                      <c:pt idx="2">
                        <c:v>688</c:v>
                      </c:pt>
                      <c:pt idx="3">
                        <c:v>725</c:v>
                      </c:pt>
                      <c:pt idx="4">
                        <c:v>761</c:v>
                      </c:pt>
                      <c:pt idx="5">
                        <c:v>807</c:v>
                      </c:pt>
                      <c:pt idx="6">
                        <c:v>1016</c:v>
                      </c:pt>
                      <c:pt idx="7">
                        <c:v>1210</c:v>
                      </c:pt>
                      <c:pt idx="8">
                        <c:v>1114</c:v>
                      </c:pt>
                    </c:numCache>
                  </c:numRef>
                </c:val>
                <c:smooth val="0"/>
                <c:extLst xmlns:c15="http://schemas.microsoft.com/office/drawing/2012/chart">
                  <c:ext xmlns:c16="http://schemas.microsoft.com/office/drawing/2014/chart" uri="{C3380CC4-5D6E-409C-BE32-E72D297353CC}">
                    <c16:uniqueId val="{00000002-4E51-49FB-869E-DD7C27D48E7C}"/>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Sheet1!$A$70</c15:sqref>
                        </c15:formulaRef>
                      </c:ext>
                    </c:extLst>
                    <c:strCache>
                      <c:ptCount val="1"/>
                      <c:pt idx="0">
                        <c:v>Education</c:v>
                      </c:pt>
                    </c:strCache>
                  </c:strRef>
                </c:tx>
                <c:spPr>
                  <a:ln w="28575" cap="rnd">
                    <a:solidFill>
                      <a:srgbClr val="00B0F0"/>
                    </a:solidFill>
                    <a:round/>
                  </a:ln>
                  <a:effectLst/>
                </c:spPr>
                <c:marker>
                  <c:symbol val="none"/>
                </c:marker>
                <c:cat>
                  <c:strRef>
                    <c:extLst xmlns:c15="http://schemas.microsoft.com/office/drawing/2012/chart">
                      <c:ext xmlns:c15="http://schemas.microsoft.com/office/drawing/2012/char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xmlns:c15="http://schemas.microsoft.com/office/drawing/2012/chart">
                      <c:ext xmlns:c15="http://schemas.microsoft.com/office/drawing/2012/chart" uri="{02D57815-91ED-43cb-92C2-25804820EDAC}">
                        <c15:formulaRef>
                          <c15:sqref>Sheet1!$B$70:$J$70</c15:sqref>
                        </c15:formulaRef>
                      </c:ext>
                    </c:extLst>
                    <c:numCache>
                      <c:formatCode>#,##0</c:formatCode>
                      <c:ptCount val="9"/>
                      <c:pt idx="0">
                        <c:v>679</c:v>
                      </c:pt>
                      <c:pt idx="1">
                        <c:v>759</c:v>
                      </c:pt>
                      <c:pt idx="2">
                        <c:v>737</c:v>
                      </c:pt>
                      <c:pt idx="3">
                        <c:v>745</c:v>
                      </c:pt>
                      <c:pt idx="4">
                        <c:v>742</c:v>
                      </c:pt>
                      <c:pt idx="5">
                        <c:v>693</c:v>
                      </c:pt>
                      <c:pt idx="6">
                        <c:v>680</c:v>
                      </c:pt>
                      <c:pt idx="7">
                        <c:v>706</c:v>
                      </c:pt>
                      <c:pt idx="8">
                        <c:v>692</c:v>
                      </c:pt>
                    </c:numCache>
                  </c:numRef>
                </c:val>
                <c:smooth val="0"/>
                <c:extLst xmlns:c15="http://schemas.microsoft.com/office/drawing/2012/chart">
                  <c:ext xmlns:c16="http://schemas.microsoft.com/office/drawing/2014/chart" uri="{C3380CC4-5D6E-409C-BE32-E72D297353CC}">
                    <c16:uniqueId val="{00000003-4E51-49FB-869E-DD7C27D48E7C}"/>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Sheet1!$A$71</c15:sqref>
                        </c15:formulaRef>
                      </c:ext>
                    </c:extLst>
                    <c:strCache>
                      <c:ptCount val="1"/>
                      <c:pt idx="0">
                        <c:v>Health Sciences</c:v>
                      </c:pt>
                    </c:strCache>
                  </c:strRef>
                </c:tx>
                <c:spPr>
                  <a:ln w="28575" cap="rnd">
                    <a:solidFill>
                      <a:srgbClr val="FF0000"/>
                    </a:solidFill>
                    <a:round/>
                  </a:ln>
                  <a:effectLst/>
                </c:spPr>
                <c:marker>
                  <c:symbol val="none"/>
                </c:marker>
                <c:cat>
                  <c:strRef>
                    <c:extLst xmlns:c15="http://schemas.microsoft.com/office/drawing/2012/chart">
                      <c:ext xmlns:c15="http://schemas.microsoft.com/office/drawing/2012/char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xmlns:c15="http://schemas.microsoft.com/office/drawing/2012/chart">
                      <c:ext xmlns:c15="http://schemas.microsoft.com/office/drawing/2012/chart" uri="{02D57815-91ED-43cb-92C2-25804820EDAC}">
                        <c15:formulaRef>
                          <c15:sqref>Sheet1!$B$71:$J$71</c15:sqref>
                        </c15:formulaRef>
                      </c:ext>
                    </c:extLst>
                    <c:numCache>
                      <c:formatCode>#,##0</c:formatCode>
                      <c:ptCount val="9"/>
                      <c:pt idx="0">
                        <c:v>71</c:v>
                      </c:pt>
                      <c:pt idx="1">
                        <c:v>113</c:v>
                      </c:pt>
                      <c:pt idx="2">
                        <c:v>185</c:v>
                      </c:pt>
                      <c:pt idx="3">
                        <c:v>223</c:v>
                      </c:pt>
                      <c:pt idx="4">
                        <c:v>283</c:v>
                      </c:pt>
                      <c:pt idx="5">
                        <c:v>295</c:v>
                      </c:pt>
                      <c:pt idx="6">
                        <c:v>399</c:v>
                      </c:pt>
                      <c:pt idx="7">
                        <c:v>519</c:v>
                      </c:pt>
                      <c:pt idx="8">
                        <c:v>529</c:v>
                      </c:pt>
                    </c:numCache>
                  </c:numRef>
                </c:val>
                <c:smooth val="0"/>
                <c:extLst xmlns:c15="http://schemas.microsoft.com/office/drawing/2012/chart">
                  <c:ext xmlns:c16="http://schemas.microsoft.com/office/drawing/2014/chart" uri="{C3380CC4-5D6E-409C-BE32-E72D297353CC}">
                    <c16:uniqueId val="{00000004-4E51-49FB-869E-DD7C27D48E7C}"/>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Sheet1!$A$72</c15:sqref>
                        </c15:formulaRef>
                      </c:ext>
                    </c:extLst>
                    <c:strCache>
                      <c:ptCount val="1"/>
                      <c:pt idx="0">
                        <c:v>Humanities &amp; SS</c:v>
                      </c:pt>
                    </c:strCache>
                  </c:strRef>
                </c:tx>
                <c:spPr>
                  <a:ln w="28575" cap="rnd">
                    <a:solidFill>
                      <a:srgbClr val="7030A0"/>
                    </a:solidFill>
                    <a:round/>
                  </a:ln>
                  <a:effectLst/>
                </c:spPr>
                <c:marker>
                  <c:symbol val="none"/>
                </c:marker>
                <c:cat>
                  <c:strRef>
                    <c:extLst xmlns:c15="http://schemas.microsoft.com/office/drawing/2012/chart">
                      <c:ext xmlns:c15="http://schemas.microsoft.com/office/drawing/2012/char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xmlns:c15="http://schemas.microsoft.com/office/drawing/2012/chart">
                      <c:ext xmlns:c15="http://schemas.microsoft.com/office/drawing/2012/chart" uri="{02D57815-91ED-43cb-92C2-25804820EDAC}">
                        <c15:formulaRef>
                          <c15:sqref>Sheet1!$B$72:$J$72</c15:sqref>
                        </c15:formulaRef>
                      </c:ext>
                    </c:extLst>
                    <c:numCache>
                      <c:formatCode>#,##0</c:formatCode>
                      <c:ptCount val="9"/>
                      <c:pt idx="0">
                        <c:v>384</c:v>
                      </c:pt>
                      <c:pt idx="1">
                        <c:v>376</c:v>
                      </c:pt>
                      <c:pt idx="2">
                        <c:v>424</c:v>
                      </c:pt>
                      <c:pt idx="3">
                        <c:v>512</c:v>
                      </c:pt>
                      <c:pt idx="4">
                        <c:v>547</c:v>
                      </c:pt>
                      <c:pt idx="5">
                        <c:v>642</c:v>
                      </c:pt>
                      <c:pt idx="6">
                        <c:v>856</c:v>
                      </c:pt>
                      <c:pt idx="7">
                        <c:v>1076</c:v>
                      </c:pt>
                      <c:pt idx="8">
                        <c:v>1108</c:v>
                      </c:pt>
                    </c:numCache>
                  </c:numRef>
                </c:val>
                <c:smooth val="0"/>
                <c:extLst xmlns:c15="http://schemas.microsoft.com/office/drawing/2012/chart">
                  <c:ext xmlns:c16="http://schemas.microsoft.com/office/drawing/2014/chart" uri="{C3380CC4-5D6E-409C-BE32-E72D297353CC}">
                    <c16:uniqueId val="{00000005-4E51-49FB-869E-DD7C27D48E7C}"/>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Sheet1!$A$73</c15:sqref>
                        </c15:formulaRef>
                      </c:ext>
                    </c:extLst>
                    <c:strCache>
                      <c:ptCount val="1"/>
                      <c:pt idx="0">
                        <c:v>Science &amp; Eng. Tech.</c:v>
                      </c:pt>
                    </c:strCache>
                  </c:strRef>
                </c:tx>
                <c:spPr>
                  <a:ln w="28575" cap="rnd">
                    <a:solidFill>
                      <a:srgbClr val="00B050"/>
                    </a:solidFill>
                    <a:round/>
                  </a:ln>
                  <a:effectLst/>
                </c:spPr>
                <c:marker>
                  <c:symbol val="none"/>
                </c:marker>
                <c:cat>
                  <c:strRef>
                    <c:extLst xmlns:c15="http://schemas.microsoft.com/office/drawing/2012/chart">
                      <c:ext xmlns:c15="http://schemas.microsoft.com/office/drawing/2012/chart" uri="{02D57815-91ED-43cb-92C2-25804820EDAC}">
                        <c15:formulaRef>
                          <c15:sqref>Sheet1!$B$66:$J$66</c15:sqref>
                        </c15:formulaRef>
                      </c:ext>
                    </c:extLst>
                    <c:strCache>
                      <c:ptCount val="9"/>
                      <c:pt idx="0">
                        <c:v>14-15</c:v>
                      </c:pt>
                      <c:pt idx="1">
                        <c:v>15-16</c:v>
                      </c:pt>
                      <c:pt idx="2">
                        <c:v>16-17</c:v>
                      </c:pt>
                      <c:pt idx="3">
                        <c:v>17-18</c:v>
                      </c:pt>
                      <c:pt idx="4">
                        <c:v>18-19</c:v>
                      </c:pt>
                      <c:pt idx="5">
                        <c:v>19-20</c:v>
                      </c:pt>
                      <c:pt idx="6">
                        <c:v>20-21</c:v>
                      </c:pt>
                      <c:pt idx="7">
                        <c:v>21-22</c:v>
                      </c:pt>
                      <c:pt idx="8">
                        <c:v>22-23</c:v>
                      </c:pt>
                    </c:strCache>
                  </c:strRef>
                </c:cat>
                <c:val>
                  <c:numRef>
                    <c:extLst xmlns:c15="http://schemas.microsoft.com/office/drawing/2012/chart">
                      <c:ext xmlns:c15="http://schemas.microsoft.com/office/drawing/2012/chart" uri="{02D57815-91ED-43cb-92C2-25804820EDAC}">
                        <c15:formulaRef>
                          <c15:sqref>Sheet1!$B$73:$J$73</c15:sqref>
                        </c15:formulaRef>
                      </c:ext>
                    </c:extLst>
                    <c:numCache>
                      <c:formatCode>#,##0</c:formatCode>
                      <c:ptCount val="9"/>
                      <c:pt idx="0">
                        <c:v>156</c:v>
                      </c:pt>
                      <c:pt idx="1">
                        <c:v>154</c:v>
                      </c:pt>
                      <c:pt idx="2">
                        <c:v>195</c:v>
                      </c:pt>
                      <c:pt idx="3">
                        <c:v>204</c:v>
                      </c:pt>
                      <c:pt idx="4">
                        <c:v>214</c:v>
                      </c:pt>
                      <c:pt idx="5">
                        <c:v>207</c:v>
                      </c:pt>
                      <c:pt idx="6">
                        <c:v>240</c:v>
                      </c:pt>
                      <c:pt idx="7">
                        <c:v>287</c:v>
                      </c:pt>
                      <c:pt idx="8">
                        <c:v>235</c:v>
                      </c:pt>
                    </c:numCache>
                  </c:numRef>
                </c:val>
                <c:smooth val="0"/>
                <c:extLst xmlns:c15="http://schemas.microsoft.com/office/drawing/2012/chart">
                  <c:ext xmlns:c16="http://schemas.microsoft.com/office/drawing/2014/chart" uri="{C3380CC4-5D6E-409C-BE32-E72D297353CC}">
                    <c16:uniqueId val="{00000006-4E51-49FB-869E-DD7C27D48E7C}"/>
                  </c:ext>
                </c:extLst>
              </c15:ser>
            </c15:filteredLineSeries>
          </c:ext>
        </c:extLst>
      </c:lineChart>
      <c:catAx>
        <c:axId val="248653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8658335"/>
        <c:crosses val="autoZero"/>
        <c:auto val="1"/>
        <c:lblAlgn val="ctr"/>
        <c:lblOffset val="100"/>
        <c:noMultiLvlLbl val="0"/>
      </c:catAx>
      <c:valAx>
        <c:axId val="2486583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8653759"/>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t>COCJ 100% Online Student Headcount Trends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475343272445709E-2"/>
          <c:y val="0.19229565106295288"/>
          <c:w val="0.87829086581568605"/>
          <c:h val="0.6020890630298007"/>
        </c:manualLayout>
      </c:layout>
      <c:barChart>
        <c:barDir val="col"/>
        <c:grouping val="clustered"/>
        <c:varyColors val="0"/>
        <c:ser>
          <c:idx val="0"/>
          <c:order val="0"/>
          <c:tx>
            <c:strRef>
              <c:f>'[100% Online Student Trends.xlsx]Sheet1'!$B$2</c:f>
              <c:strCache>
                <c:ptCount val="1"/>
                <c:pt idx="0">
                  <c:v>Fall</c:v>
                </c:pt>
              </c:strCache>
            </c:strRef>
          </c:tx>
          <c:spPr>
            <a:solidFill>
              <a:schemeClr val="accent1"/>
            </a:solidFill>
            <a:ln>
              <a:noFill/>
            </a:ln>
            <a:effectLst/>
          </c:spPr>
          <c:invertIfNegative val="0"/>
          <c:cat>
            <c:strRef>
              <c:f>'[100% Online Student Trends.xlsx]Sheet1'!$A$3:$A$10</c:f>
              <c:strCache>
                <c:ptCount val="8"/>
                <c:pt idx="0">
                  <c:v>14-15</c:v>
                </c:pt>
                <c:pt idx="1">
                  <c:v>15-16</c:v>
                </c:pt>
                <c:pt idx="2">
                  <c:v>16-17</c:v>
                </c:pt>
                <c:pt idx="3">
                  <c:v>17-18</c:v>
                </c:pt>
                <c:pt idx="4">
                  <c:v>18-19</c:v>
                </c:pt>
                <c:pt idx="5">
                  <c:v>19-20</c:v>
                </c:pt>
                <c:pt idx="6">
                  <c:v>20-21</c:v>
                </c:pt>
                <c:pt idx="7">
                  <c:v>21-22</c:v>
                </c:pt>
              </c:strCache>
            </c:strRef>
          </c:cat>
          <c:val>
            <c:numRef>
              <c:f>'[100% Online Student Trends.xlsx]Sheet1'!$B$3:$B$10</c:f>
              <c:numCache>
                <c:formatCode>General</c:formatCode>
                <c:ptCount val="8"/>
                <c:pt idx="0">
                  <c:v>603</c:v>
                </c:pt>
                <c:pt idx="1">
                  <c:v>671</c:v>
                </c:pt>
                <c:pt idx="2">
                  <c:v>699</c:v>
                </c:pt>
                <c:pt idx="3">
                  <c:v>789</c:v>
                </c:pt>
                <c:pt idx="4">
                  <c:v>880</c:v>
                </c:pt>
                <c:pt idx="5">
                  <c:v>987</c:v>
                </c:pt>
                <c:pt idx="6">
                  <c:v>1176</c:v>
                </c:pt>
                <c:pt idx="7">
                  <c:v>1383</c:v>
                </c:pt>
              </c:numCache>
            </c:numRef>
          </c:val>
          <c:extLst>
            <c:ext xmlns:c16="http://schemas.microsoft.com/office/drawing/2014/chart" uri="{C3380CC4-5D6E-409C-BE32-E72D297353CC}">
              <c16:uniqueId val="{00000000-00EE-4561-BAA0-A8AA7DD3E206}"/>
            </c:ext>
          </c:extLst>
        </c:ser>
        <c:ser>
          <c:idx val="1"/>
          <c:order val="1"/>
          <c:tx>
            <c:strRef>
              <c:f>'[100% Online Student Trends.xlsx]Sheet1'!$C$2</c:f>
              <c:strCache>
                <c:ptCount val="1"/>
                <c:pt idx="0">
                  <c:v>Spring</c:v>
                </c:pt>
              </c:strCache>
            </c:strRef>
          </c:tx>
          <c:spPr>
            <a:solidFill>
              <a:schemeClr val="accent2"/>
            </a:solidFill>
            <a:ln>
              <a:noFill/>
            </a:ln>
            <a:effectLst/>
          </c:spPr>
          <c:invertIfNegative val="0"/>
          <c:cat>
            <c:strRef>
              <c:f>'[100% Online Student Trends.xlsx]Sheet1'!$A$3:$A$10</c:f>
              <c:strCache>
                <c:ptCount val="8"/>
                <c:pt idx="0">
                  <c:v>14-15</c:v>
                </c:pt>
                <c:pt idx="1">
                  <c:v>15-16</c:v>
                </c:pt>
                <c:pt idx="2">
                  <c:v>16-17</c:v>
                </c:pt>
                <c:pt idx="3">
                  <c:v>17-18</c:v>
                </c:pt>
                <c:pt idx="4">
                  <c:v>18-19</c:v>
                </c:pt>
                <c:pt idx="5">
                  <c:v>19-20</c:v>
                </c:pt>
                <c:pt idx="6">
                  <c:v>20-21</c:v>
                </c:pt>
                <c:pt idx="7">
                  <c:v>21-22</c:v>
                </c:pt>
              </c:strCache>
            </c:strRef>
          </c:cat>
          <c:val>
            <c:numRef>
              <c:f>'[100% Online Student Trends.xlsx]Sheet1'!$C$3:$C$10</c:f>
              <c:numCache>
                <c:formatCode>General</c:formatCode>
                <c:ptCount val="8"/>
                <c:pt idx="0">
                  <c:v>573</c:v>
                </c:pt>
                <c:pt idx="1">
                  <c:v>693</c:v>
                </c:pt>
                <c:pt idx="2">
                  <c:v>750</c:v>
                </c:pt>
                <c:pt idx="3">
                  <c:v>855</c:v>
                </c:pt>
                <c:pt idx="4">
                  <c:v>820</c:v>
                </c:pt>
                <c:pt idx="5">
                  <c:v>976</c:v>
                </c:pt>
                <c:pt idx="6">
                  <c:v>1407</c:v>
                </c:pt>
                <c:pt idx="7">
                  <c:v>1270</c:v>
                </c:pt>
              </c:numCache>
            </c:numRef>
          </c:val>
          <c:extLst>
            <c:ext xmlns:c16="http://schemas.microsoft.com/office/drawing/2014/chart" uri="{C3380CC4-5D6E-409C-BE32-E72D297353CC}">
              <c16:uniqueId val="{00000001-00EE-4561-BAA0-A8AA7DD3E206}"/>
            </c:ext>
          </c:extLst>
        </c:ser>
        <c:ser>
          <c:idx val="2"/>
          <c:order val="2"/>
          <c:tx>
            <c:strRef>
              <c:f>'[100% Online Student Trends.xlsx]Sheet1'!$D$2</c:f>
              <c:strCache>
                <c:ptCount val="1"/>
                <c:pt idx="0">
                  <c:v>Summer</c:v>
                </c:pt>
              </c:strCache>
            </c:strRef>
          </c:tx>
          <c:spPr>
            <a:solidFill>
              <a:schemeClr val="accent3"/>
            </a:solidFill>
            <a:ln>
              <a:noFill/>
            </a:ln>
            <a:effectLst/>
          </c:spPr>
          <c:invertIfNegative val="0"/>
          <c:cat>
            <c:strRef>
              <c:f>'[100% Online Student Trends.xlsx]Sheet1'!$A$3:$A$10</c:f>
              <c:strCache>
                <c:ptCount val="8"/>
                <c:pt idx="0">
                  <c:v>14-15</c:v>
                </c:pt>
                <c:pt idx="1">
                  <c:v>15-16</c:v>
                </c:pt>
                <c:pt idx="2">
                  <c:v>16-17</c:v>
                </c:pt>
                <c:pt idx="3">
                  <c:v>17-18</c:v>
                </c:pt>
                <c:pt idx="4">
                  <c:v>18-19</c:v>
                </c:pt>
                <c:pt idx="5">
                  <c:v>19-20</c:v>
                </c:pt>
                <c:pt idx="6">
                  <c:v>20-21</c:v>
                </c:pt>
                <c:pt idx="7">
                  <c:v>21-22</c:v>
                </c:pt>
              </c:strCache>
            </c:strRef>
          </c:cat>
          <c:val>
            <c:numRef>
              <c:f>'[100% Online Student Trends.xlsx]Sheet1'!$D$3:$D$10</c:f>
              <c:numCache>
                <c:formatCode>General</c:formatCode>
                <c:ptCount val="8"/>
                <c:pt idx="0">
                  <c:v>728</c:v>
                </c:pt>
                <c:pt idx="1">
                  <c:v>827</c:v>
                </c:pt>
                <c:pt idx="2">
                  <c:v>829</c:v>
                </c:pt>
                <c:pt idx="3">
                  <c:v>999</c:v>
                </c:pt>
                <c:pt idx="4">
                  <c:v>1043</c:v>
                </c:pt>
                <c:pt idx="5">
                  <c:v>1193</c:v>
                </c:pt>
                <c:pt idx="6">
                  <c:v>1311</c:v>
                </c:pt>
                <c:pt idx="7">
                  <c:v>1252</c:v>
                </c:pt>
              </c:numCache>
            </c:numRef>
          </c:val>
          <c:extLst>
            <c:ext xmlns:c16="http://schemas.microsoft.com/office/drawing/2014/chart" uri="{C3380CC4-5D6E-409C-BE32-E72D297353CC}">
              <c16:uniqueId val="{00000002-00EE-4561-BAA0-A8AA7DD3E206}"/>
            </c:ext>
          </c:extLst>
        </c:ser>
        <c:dLbls>
          <c:showLegendKey val="0"/>
          <c:showVal val="0"/>
          <c:showCatName val="0"/>
          <c:showSerName val="0"/>
          <c:showPercent val="0"/>
          <c:showBubbleSize val="0"/>
        </c:dLbls>
        <c:gapWidth val="219"/>
        <c:overlap val="-27"/>
        <c:axId val="2015322112"/>
        <c:axId val="2015327104"/>
      </c:barChart>
      <c:catAx>
        <c:axId val="201532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015327104"/>
        <c:crosses val="autoZero"/>
        <c:auto val="1"/>
        <c:lblAlgn val="ctr"/>
        <c:lblOffset val="100"/>
        <c:noMultiLvlLbl val="0"/>
      </c:catAx>
      <c:valAx>
        <c:axId val="2015327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015322112"/>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42108916968173271"/>
          <c:y val="0.83997005864169172"/>
          <c:w val="0.37951086343720825"/>
          <c:h val="0.12408376438990125"/>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i="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847289" y="788729"/>
            <a:ext cx="10209402" cy="1476299"/>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Criminal Justice</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5" name="Picture 4" descr="Supportive Data Bar Chart">
            <a:extLst>
              <a:ext uri="{FF2B5EF4-FFF2-40B4-BE49-F238E27FC236}">
                <a16:creationId xmlns:a16="http://schemas.microsoft.com/office/drawing/2014/main" id="{55093B03-C07A-ABF1-D747-71A3AD7EA222}"/>
              </a:ext>
            </a:extLst>
          </p:cNvPr>
          <p:cNvPicPr>
            <a:picLocks noChangeAspect="1"/>
          </p:cNvPicPr>
          <p:nvPr/>
        </p:nvPicPr>
        <p:blipFill>
          <a:blip r:embed="rId3"/>
          <a:stretch>
            <a:fillRect/>
          </a:stretch>
        </p:blipFill>
        <p:spPr>
          <a:xfrm>
            <a:off x="132522" y="2477311"/>
            <a:ext cx="6576230" cy="2988746"/>
          </a:xfrm>
          <a:prstGeom prst="rect">
            <a:avLst/>
          </a:prstGeom>
        </p:spPr>
      </p:pic>
      <p:pic>
        <p:nvPicPr>
          <p:cNvPr id="10" name="Picture 9" descr="Supportive Data Bar Chart&#10;">
            <a:extLst>
              <a:ext uri="{FF2B5EF4-FFF2-40B4-BE49-F238E27FC236}">
                <a16:creationId xmlns:a16="http://schemas.microsoft.com/office/drawing/2014/main" id="{73540210-6726-8069-CC10-4DBEA09CBD9D}"/>
              </a:ext>
            </a:extLst>
          </p:cNvPr>
          <p:cNvPicPr>
            <a:picLocks noChangeAspect="1"/>
          </p:cNvPicPr>
          <p:nvPr/>
        </p:nvPicPr>
        <p:blipFill rotWithShape="1">
          <a:blip r:embed="rId4"/>
          <a:srcRect l="32039"/>
          <a:stretch/>
        </p:blipFill>
        <p:spPr>
          <a:xfrm>
            <a:off x="6700725" y="2260127"/>
            <a:ext cx="5358753" cy="3797030"/>
          </a:xfrm>
          <a:prstGeom prst="rect">
            <a:avLst/>
          </a:prstGeom>
        </p:spPr>
      </p:pic>
      <p:cxnSp>
        <p:nvCxnSpPr>
          <p:cNvPr id="4" name="Straight Connector 3" descr="Supportive Data - Growing Trend Dotted Line">
            <a:extLst>
              <a:ext uri="{FF2B5EF4-FFF2-40B4-BE49-F238E27FC236}">
                <a16:creationId xmlns:a16="http://schemas.microsoft.com/office/drawing/2014/main" id="{C34CC44D-4C5B-6DBB-288F-67D2CC81A49F}"/>
              </a:ext>
            </a:extLst>
          </p:cNvPr>
          <p:cNvCxnSpPr>
            <a:cxnSpLocks/>
          </p:cNvCxnSpPr>
          <p:nvPr/>
        </p:nvCxnSpPr>
        <p:spPr>
          <a:xfrm flipV="1">
            <a:off x="7103220" y="2586600"/>
            <a:ext cx="4803435" cy="1597025"/>
          </a:xfrm>
          <a:prstGeom prst="line">
            <a:avLst/>
          </a:prstGeom>
          <a:ln w="381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pic>
        <p:nvPicPr>
          <p:cNvPr id="3" name="Picture 2" descr="&quot;Stop&quot; Engineer Grade Reflective Red / White Aluminum Sign - 24&quot; x 24&quot;">
            <a:extLst>
              <a:ext uri="{FF2B5EF4-FFF2-40B4-BE49-F238E27FC236}">
                <a16:creationId xmlns:a16="http://schemas.microsoft.com/office/drawing/2014/main" id="{4C79C93F-412C-41CE-BD69-47C98060A79C}"/>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0390201" y="6206158"/>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21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2373803407"/>
              </p:ext>
            </p:extLst>
          </p:nvPr>
        </p:nvGraphicFramePr>
        <p:xfrm>
          <a:off x="475013" y="1273240"/>
          <a:ext cx="11020301" cy="4162427"/>
        </p:xfrm>
        <a:graphic>
          <a:graphicData uri="http://schemas.openxmlformats.org/drawingml/2006/table">
            <a:tbl>
              <a:tblPr firstRow="1" bandRow="1">
                <a:tableStyleId>{21E4AEA4-8DFA-4A89-87EB-49C32662AFE0}</a:tableStyleId>
              </a:tblPr>
              <a:tblGrid>
                <a:gridCol w="2923471">
                  <a:extLst>
                    <a:ext uri="{9D8B030D-6E8A-4147-A177-3AD203B41FA5}">
                      <a16:colId xmlns:a16="http://schemas.microsoft.com/office/drawing/2014/main" val="1196900940"/>
                    </a:ext>
                  </a:extLst>
                </a:gridCol>
                <a:gridCol w="8096830">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#3 Budget Priority</a:t>
                      </a:r>
                    </a:p>
                  </a:txBody>
                  <a:tcPr>
                    <a:solidFill>
                      <a:srgbClr val="E36436"/>
                    </a:solidFill>
                  </a:tcPr>
                </a:tc>
                <a:tc>
                  <a:txBody>
                    <a:bodyPr/>
                    <a:lstStyle/>
                    <a:p>
                      <a:r>
                        <a:rPr lang="en-US" sz="2000" b="1" i="0" dirty="0">
                          <a:latin typeface="Helvetica" pitchFamily="2" charset="0"/>
                        </a:rPr>
                        <a:t>Two post-docs (chem. &amp; bio.) for Dept. of Forensic Science.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$182,432</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FS students have increased 53% in 9 years. There has been an eight-fold increase in SCH, owing mostly to growth in the minor. Post-docs facilitate: a) instructional delivery at a lower cost than tenured/tenure-track faculty, b) expanded research capacity, and c) equipment maintenance/repairs at a lower cost than reliance on technicians.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 FS accrediting body, FEPAC, cautioned the department that they lacked the capacity to provide the requisite level of quality instruction and research supervision.</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295724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10" name="Picture 9" descr="Supportive Data">
            <a:extLst>
              <a:ext uri="{FF2B5EF4-FFF2-40B4-BE49-F238E27FC236}">
                <a16:creationId xmlns:a16="http://schemas.microsoft.com/office/drawing/2014/main" id="{E6573844-71C0-54DD-ED6F-A327F8AC8295}"/>
              </a:ext>
            </a:extLst>
          </p:cNvPr>
          <p:cNvPicPr>
            <a:picLocks noChangeAspect="1"/>
          </p:cNvPicPr>
          <p:nvPr/>
        </p:nvPicPr>
        <p:blipFill>
          <a:blip r:embed="rId3"/>
          <a:stretch>
            <a:fillRect/>
          </a:stretch>
        </p:blipFill>
        <p:spPr>
          <a:xfrm>
            <a:off x="55099" y="2594526"/>
            <a:ext cx="6960228" cy="3056760"/>
          </a:xfrm>
          <a:prstGeom prst="rect">
            <a:avLst/>
          </a:prstGeom>
        </p:spPr>
      </p:pic>
      <p:pic>
        <p:nvPicPr>
          <p:cNvPr id="12" name="Picture 11" descr="Supportive Data">
            <a:extLst>
              <a:ext uri="{FF2B5EF4-FFF2-40B4-BE49-F238E27FC236}">
                <a16:creationId xmlns:a16="http://schemas.microsoft.com/office/drawing/2014/main" id="{81C9C199-DCA8-31D7-B956-73129220FABE}"/>
              </a:ext>
            </a:extLst>
          </p:cNvPr>
          <p:cNvPicPr>
            <a:picLocks noChangeAspect="1"/>
          </p:cNvPicPr>
          <p:nvPr/>
        </p:nvPicPr>
        <p:blipFill rotWithShape="1">
          <a:blip r:embed="rId4"/>
          <a:srcRect r="1106"/>
          <a:stretch/>
        </p:blipFill>
        <p:spPr>
          <a:xfrm>
            <a:off x="7263320" y="1900620"/>
            <a:ext cx="4666058" cy="3699352"/>
          </a:xfrm>
          <a:prstGeom prst="rect">
            <a:avLst/>
          </a:prstGeom>
        </p:spPr>
      </p:pic>
      <p:pic>
        <p:nvPicPr>
          <p:cNvPr id="3" name="Picture 2" descr="&quot;Stop&quot; Engineer Grade Reflective Red / White Aluminum Sign - 24&quot; x 24&quot;">
            <a:extLst>
              <a:ext uri="{FF2B5EF4-FFF2-40B4-BE49-F238E27FC236}">
                <a16:creationId xmlns:a16="http://schemas.microsoft.com/office/drawing/2014/main" id="{5AA09EF7-5F2A-0B13-C963-1A941B320E0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0915933" y="6388181"/>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78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98431525"/>
              </p:ext>
            </p:extLst>
          </p:nvPr>
        </p:nvGraphicFramePr>
        <p:xfrm>
          <a:off x="730332" y="1372630"/>
          <a:ext cx="10759045" cy="4172366"/>
        </p:xfrm>
        <a:graphic>
          <a:graphicData uri="http://schemas.openxmlformats.org/drawingml/2006/table">
            <a:tbl>
              <a:tblPr firstRow="1" bandRow="1">
                <a:tableStyleId>{21E4AEA4-8DFA-4A89-87EB-49C32662AFE0}</a:tableStyleId>
              </a:tblPr>
              <a:tblGrid>
                <a:gridCol w="2854165">
                  <a:extLst>
                    <a:ext uri="{9D8B030D-6E8A-4147-A177-3AD203B41FA5}">
                      <a16:colId xmlns:a16="http://schemas.microsoft.com/office/drawing/2014/main" val="1196900940"/>
                    </a:ext>
                  </a:extLst>
                </a:gridCol>
                <a:gridCol w="7904880">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Faculty and staff travel for professional development</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2 Goal 3: Provide a supportive, empowering, and culturally responsive workplace.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$69,000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$500 increase per faculty member, the first increase in over a decade, will remediate a disparity in such funding across colleges and provide professional development opportunities for staff.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In addition to undermining recruiting efforts, inadequate funding of travel to professional conferences impairs scholarly engagement and the development of skills and abilities essential to cultivating a culture of excellence.</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3217999683"/>
              </p:ext>
            </p:extLst>
          </p:nvPr>
        </p:nvGraphicFramePr>
        <p:xfrm>
          <a:off x="475013" y="1273240"/>
          <a:ext cx="11020301" cy="4162427"/>
        </p:xfrm>
        <a:graphic>
          <a:graphicData uri="http://schemas.openxmlformats.org/drawingml/2006/table">
            <a:tbl>
              <a:tblPr firstRow="1" bandRow="1">
                <a:tableStyleId>{21E4AEA4-8DFA-4A89-87EB-49C32662AFE0}</a:tableStyleId>
              </a:tblPr>
              <a:tblGrid>
                <a:gridCol w="2923471">
                  <a:extLst>
                    <a:ext uri="{9D8B030D-6E8A-4147-A177-3AD203B41FA5}">
                      <a16:colId xmlns:a16="http://schemas.microsoft.com/office/drawing/2014/main" val="1196900940"/>
                    </a:ext>
                  </a:extLst>
                </a:gridCol>
                <a:gridCol w="8096830">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#5 Budget Priority</a:t>
                      </a:r>
                    </a:p>
                  </a:txBody>
                  <a:tcPr>
                    <a:solidFill>
                      <a:srgbClr val="E36436"/>
                    </a:solidFill>
                  </a:tcPr>
                </a:tc>
                <a:tc>
                  <a:txBody>
                    <a:bodyPr/>
                    <a:lstStyle/>
                    <a:p>
                      <a:r>
                        <a:rPr lang="en-US" sz="2000" b="1" i="0" dirty="0">
                          <a:latin typeface="Helvetica" pitchFamily="2" charset="0"/>
                        </a:rPr>
                        <a:t>Additional graduate assistantship lines.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$223,000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 (1st of three-year phase-in to bring PhD cohorts to 9 and MA cohorts to 8).</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increase in the number of tenure-track faculty members in the Department of Criminal Justice and Criminology expands capacity to take on more students at the MA and PhD levels thereby leveraging existing faculty resources.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Without additional MA and PhD students, we risk small-class exceptions and will lack graduate assistantships to support faculty.</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287932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Senior Director of Innovation and Strategy------------$200,500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Faculty line for Victim Studies-----------------------------$105,226</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Two post-docs (bio &amp; chem) for Forensic Science---$182,432</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Faculty &amp; staff travel for professional development--$  69,000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Graduate assistantship lines-------------------------------$223,000</a:t>
            </a:r>
          </a:p>
          <a:p>
            <a:pPr marL="0" indent="0">
              <a:buNone/>
            </a:pP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$ 780,158 </a:t>
            </a:r>
          </a:p>
        </p:txBody>
      </p:sp>
    </p:spTree>
    <p:extLst>
      <p:ext uri="{BB962C8B-B14F-4D97-AF65-F5344CB8AC3E}">
        <p14:creationId xmlns:p14="http://schemas.microsoft.com/office/powerpoint/2010/main" val="82206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New Initiatives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None</a:t>
            </a:r>
          </a:p>
        </p:txBody>
      </p:sp>
    </p:spTree>
    <p:extLst>
      <p:ext uri="{BB962C8B-B14F-4D97-AF65-F5344CB8AC3E}">
        <p14:creationId xmlns:p14="http://schemas.microsoft.com/office/powerpoint/2010/main" val="3165248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3"/>
            <a:ext cx="10515600" cy="4830691"/>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Invigorate our relationship with the Royal Thai Police to capitalize on opportunities for our faculty and students by leveraging our strengths:</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Applied nature of our work that provides direct benefits to the field.</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Substantial international presence.</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Close ties with the agency.</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Offer professional development content in Spanish</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Builds on existing programs and capacity.</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Leverages our international presence.</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Advances our HSI status.</a:t>
            </a:r>
          </a:p>
          <a:p>
            <a:pPr marL="971550" lvl="1" indent="-514350">
              <a:buFont typeface="+mj-lt"/>
              <a:buAutoNum type="alphaLcPeriod"/>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Stands to improve public safety and quality of life in Texas because of the spillover of crime and disorder from Central and South America.</a:t>
            </a:r>
          </a:p>
          <a:p>
            <a:pPr marL="971550" lvl="1" indent="-514350">
              <a:buFont typeface="+mj-lt"/>
              <a:buAutoNum type="alphaLcPeriod"/>
            </a:pPr>
            <a:endParaRPr lang="en-US" sz="2000" b="1" dirty="0">
              <a:solidFill>
                <a:srgbClr val="E36436"/>
              </a:solidFill>
              <a:latin typeface="Helvetica" pitchFamily="2" charset="0"/>
              <a:ea typeface="Helvetica Neue" panose="02000503000000020004" pitchFamily="2" charset="0"/>
              <a:cs typeface="Helvetica Neue" panose="02000503000000020004" pitchFamily="2" charset="0"/>
            </a:endParaRPr>
          </a:p>
        </p:txBody>
      </p:sp>
      <p:pic>
        <p:nvPicPr>
          <p:cNvPr id="3" name="Picture 2" descr="&quot;Stop&quot; Engineer Grade Reflective Red / White Aluminum Sign - 24&quot; x 24&quot;">
            <a:extLst>
              <a:ext uri="{FF2B5EF4-FFF2-40B4-BE49-F238E27FC236}">
                <a16:creationId xmlns:a16="http://schemas.microsoft.com/office/drawing/2014/main" id="{D4C5D60C-745D-8CA3-407E-F9E8BF08237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826288" y="5730635"/>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58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Criminal Justice</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Academic / 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Criminal Justice &amp; Criminology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Forensic Science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Security Studies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Victim Studies</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2" y="1812222"/>
            <a:ext cx="568518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Bill Blackwood LEMIT</a:t>
            </a:r>
          </a:p>
          <a:p>
            <a:pPr lvl="1"/>
            <a:r>
              <a:rPr lang="en-US" sz="2000" dirty="0">
                <a:solidFill>
                  <a:srgbClr val="FF0000"/>
                </a:solidFill>
                <a:latin typeface="Helvetica" pitchFamily="2" charset="0"/>
                <a:ea typeface="Helvetica Neue" panose="02000503000000020004" pitchFamily="2" charset="0"/>
                <a:cs typeface="Helvetica Neue" panose="02000503000000020004" pitchFamily="2" charset="0"/>
              </a:rPr>
              <a:t>Center for Intelligence &amp; Crime Analysis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CMIT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Crime Victims’ Institute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Institute for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For</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Res.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Trng</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&amp; Innovation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Institute for Homeland Security</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8" name="Picture 2" descr="&quot;Stop&quot; Engineer Grade Reflective Red / White Aluminum Sign - 24&quot; x 24&quot;">
            <a:extLst>
              <a:ext uri="{FF2B5EF4-FFF2-40B4-BE49-F238E27FC236}">
                <a16:creationId xmlns:a16="http://schemas.microsoft.com/office/drawing/2014/main" id="{DC0490EF-E51F-6E7B-2842-4C1C1CBA4F6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32725" y="6455121"/>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13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91468"/>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28259" y="1117465"/>
            <a:ext cx="10525541" cy="4301642"/>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 Gladys Porter High School</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Multiple visits annually have netted us 22 accepted and 9 committed students from the poorest ISD and most diverse in the state. This is the first year we have had any applicants from the school.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 Doubling of 100% Online students over eight years continues support for PDL.</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Open Educational Resources facilitate access.</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 does online delivery mode.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 At or above the institutional mean in Spring to Fall persistence.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 Highest persistence rate for 1</a:t>
            </a:r>
            <a:r>
              <a:rPr lang="en-US" sz="2000" baseline="30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time freshmen and x-fer students (Fall ‘22 cohort).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Highest retention rates for Fall ‘20 cohort; rate went up for ‘21 cohort.</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5" name="Picture 4">
            <a:extLst>
              <a:ext uri="{FF2B5EF4-FFF2-40B4-BE49-F238E27FC236}">
                <a16:creationId xmlns:a16="http://schemas.microsoft.com/office/drawing/2014/main" id="{EED942EB-48E5-B15E-0176-7E6B459B6161}"/>
              </a:ext>
              <a:ext uri="{C183D7F6-B498-43B3-948B-1728B52AA6E4}">
                <adec:decorative xmlns:adec="http://schemas.microsoft.com/office/drawing/2017/decorative" val="1"/>
              </a:ext>
            </a:extLst>
          </p:cNvPr>
          <p:cNvPicPr>
            <a:picLocks noChangeAspect="1"/>
          </p:cNvPicPr>
          <p:nvPr/>
        </p:nvPicPr>
        <p:blipFill rotWithShape="1">
          <a:blip r:embed="rId3"/>
          <a:srcRect b="10805"/>
          <a:stretch/>
        </p:blipFill>
        <p:spPr>
          <a:xfrm>
            <a:off x="2821933" y="4379804"/>
            <a:ext cx="6300551" cy="2465708"/>
          </a:xfrm>
          <a:prstGeom prst="rect">
            <a:avLst/>
          </a:prstGeom>
        </p:spPr>
      </p:pic>
      <p:pic>
        <p:nvPicPr>
          <p:cNvPr id="4" name="Picture 2" descr="&quot;Stop&quot; Engineer Grade Reflective Red / White Aluminum Sign - 24&quot; x 24&quot;">
            <a:extLst>
              <a:ext uri="{FF2B5EF4-FFF2-40B4-BE49-F238E27FC236}">
                <a16:creationId xmlns:a16="http://schemas.microsoft.com/office/drawing/2014/main" id="{839CCF76-D4BD-4D5B-E401-0CBE677ADEB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332725" y="6492875"/>
            <a:ext cx="273657" cy="2736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quot;Stop&quot; Engineer Grade Reflective Red / White Aluminum Sign - 24&quot; x 24&quot;">
            <a:extLst>
              <a:ext uri="{FF2B5EF4-FFF2-40B4-BE49-F238E27FC236}">
                <a16:creationId xmlns:a16="http://schemas.microsoft.com/office/drawing/2014/main" id="{94F4C282-2613-A990-7EAA-A11B94D1208B}"/>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48610" y="6155946"/>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88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4"/>
            <a:ext cx="10525541" cy="5032376"/>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Bree Boppre, Department of Victim Studies:</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2022 ACJS Ken Peak Innovative Teaching Award; 2022 ASC, Div. Fem. Crim, New Scholar Award.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Shelly Clevenger, Department of Victim Studies:</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2023 ACJS, Mentor Award, 2022 ASC, Div. Fem. Crim., Distinguished Scholar Award.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Jason Ingram, Department of Criminal Justice and Criminology: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Academy of Criminal Justice Sciences, Outstanding Mentor Award.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Tim Kalafut, Department of Forensic Science:</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Journal of Forensic Sciences, Top Cited Article for 2021-2022.</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Peter Lehmann, Department of Criminal Justice &amp; Criminology: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Academy of Criminal Justice Sciences, New Scholar Award.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Danielle Rudes, Department of Criminal Justice &amp; Criminology: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Academy of Criminal Justice Sciences, Book Award, “Surviving Solitary.”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Patents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Jorn</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Yu: AI a) distinguishing hemp and marijuana, b) CSI with latent prints.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PDL effort is paying off with</a:t>
            </a:r>
            <a:r>
              <a:rPr lang="en-US" sz="2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2,400 SCH</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(9.3%) </a:t>
            </a:r>
            <a:r>
              <a:rPr lang="en-US" sz="2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1,250 POT (55%).</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5" name="Picture 4">
            <a:extLst>
              <a:ext uri="{FF2B5EF4-FFF2-40B4-BE49-F238E27FC236}">
                <a16:creationId xmlns:a16="http://schemas.microsoft.com/office/drawing/2014/main" id="{A497C50D-3790-B1CC-9911-8F64F63CAB8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10043" y="6355703"/>
            <a:ext cx="268247" cy="274344"/>
          </a:xfrm>
          <a:prstGeom prst="rect">
            <a:avLst/>
          </a:prstGeom>
        </p:spPr>
      </p:pic>
    </p:spTree>
    <p:extLst>
      <p:ext uri="{BB962C8B-B14F-4D97-AF65-F5344CB8AC3E}">
        <p14:creationId xmlns:p14="http://schemas.microsoft.com/office/powerpoint/2010/main" val="162020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4"/>
            <a:ext cx="10525541" cy="5032376"/>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Legislative expansion of Forensic Science M.S. program.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Institute for Homeland Security: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Very active Advisory Board with partners from the four critical infrastructure areas tasked to them.</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Conduct bi-annual meetings with participants from 50 public and private sector organizations to inform their strategic objectives.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PDL</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Professors of Practice</a:t>
            </a:r>
          </a:p>
          <a:p>
            <a:pPr lvl="3"/>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Katherine Parsley, Former sitting State District Court Judge and Executive Director of Crimestoppers.</a:t>
            </a:r>
          </a:p>
          <a:p>
            <a:pPr lvl="3"/>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Edward Gallagher, Former Assistant US Attorney, FBI agent, municipal police officer.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CJTexas.org.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CMIT facilitated professional development for participants from 40 US states, several Mexican States, Colombia, The Czech Republic, Ecuador, and Morocco. Much of this was sponsored by the US State Department, greatly increasing our visibility both nationally and internationally.</a:t>
            </a:r>
            <a:endParaRPr lang="en-US" sz="1800" strike="sngStrike"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4" name="Picture 2" descr="&quot;Stop&quot; Engineer Grade Reflective Red / White Aluminum Sign - 24&quot; x 24&quot;">
            <a:extLst>
              <a:ext uri="{FF2B5EF4-FFF2-40B4-BE49-F238E27FC236}">
                <a16:creationId xmlns:a16="http://schemas.microsoft.com/office/drawing/2014/main" id="{C131AE7C-BDCB-EFAD-333B-C1C166B3899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74925" y="6401918"/>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27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898542"/>
          </a:xfrm>
        </p:spPr>
        <p:txBody>
          <a:bodyPr>
            <a:normAutofit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Center for Intelligence and Crime Analysis was established to build out tool kits that will increase efficiency and effectiveness in deployment of their resources.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CMIT: 160,000+ contact hours,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9,000 participants, through</a:t>
            </a:r>
            <a:r>
              <a:rPr lang="en-US" sz="20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 2</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00 programs; developing Jail needs assessment tool.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CVI: 6 technical reports (</a:t>
            </a:r>
            <a:r>
              <a:rPr lang="en-US" sz="2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1k downloads)</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9 Fact Sheets (2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Español</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[1.5k downloads]), 4 newsletters (</a:t>
            </a:r>
            <a:r>
              <a:rPr lang="en-US" sz="2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450 downloads)</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 2 “CVI Talks,” 2 seminars (120 participants).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LEMIT: 80,000+ contact hours to </a:t>
            </a:r>
            <a:r>
              <a:rPr lang="en-US" sz="2000" dirty="0">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2,500  participants. Incorporated Advanced Law Enforcement Rapid Response Training (ALERTT; [soon mandatory?]) in direct response to the Uvalde tragedy; Model policies. Duty To Intervene.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IHS developed 11 professional skills development courses that will lead to stackable micro-credentials, commissioned 24 research and practice briefs informing critical infrastructure protection strategies, and was selected as the primary research organization for the Governor’s Private Sector Advisory Council.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TCOLE-initiated peace officer task analysis—the first such undertaking since the 1970’s. Dovetails nicely with our distillation of learning objectives for the courses that comprise our Premium Distance Learning effort.</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4" name="Picture 2" descr="&quot;Stop&quot; Engineer Grade Reflective Red / White Aluminum Sign - 24&quot; x 24&quot;">
            <a:extLst>
              <a:ext uri="{FF2B5EF4-FFF2-40B4-BE49-F238E27FC236}">
                <a16:creationId xmlns:a16="http://schemas.microsoft.com/office/drawing/2014/main" id="{FC786696-2138-4DFA-9724-4531AA58554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32725" y="6219162"/>
            <a:ext cx="273657" cy="27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62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3498951381"/>
              </p:ext>
            </p:extLst>
          </p:nvPr>
        </p:nvGraphicFramePr>
        <p:xfrm>
          <a:off x="475013" y="1273240"/>
          <a:ext cx="11020301" cy="4516045"/>
        </p:xfrm>
        <a:graphic>
          <a:graphicData uri="http://schemas.openxmlformats.org/drawingml/2006/table">
            <a:tbl>
              <a:tblPr firstRow="1" bandRow="1">
                <a:tableStyleId>{21E4AEA4-8DFA-4A89-87EB-49C32662AFE0}</a:tableStyleId>
              </a:tblPr>
              <a:tblGrid>
                <a:gridCol w="2923471">
                  <a:extLst>
                    <a:ext uri="{9D8B030D-6E8A-4147-A177-3AD203B41FA5}">
                      <a16:colId xmlns:a16="http://schemas.microsoft.com/office/drawing/2014/main" val="1196900940"/>
                    </a:ext>
                  </a:extLst>
                </a:gridCol>
                <a:gridCol w="8096830">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#1 Budget Priority</a:t>
                      </a:r>
                    </a:p>
                  </a:txBody>
                  <a:tcPr>
                    <a:solidFill>
                      <a:srgbClr val="E36436"/>
                    </a:solidFill>
                  </a:tcPr>
                </a:tc>
                <a:tc>
                  <a:txBody>
                    <a:bodyPr/>
                    <a:lstStyle/>
                    <a:p>
                      <a:r>
                        <a:rPr lang="en-US" sz="2000" b="1" i="0" dirty="0">
                          <a:latin typeface="Helvetica" pitchFamily="2" charset="0"/>
                        </a:rPr>
                        <a:t>Senior Director of Innovation and Strategy.</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2: Academic agility.</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$200,500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confluence of: a) the expansion of the IHS (and its need for certificate programming), b) the establishment of the CICA (and its positioning to strengthen our service to the state), c) the success of our PDL and CJTexas.org efforts, and d) the departure of TDCJ provide a once-in-a generation opportunity to synergize and grow.</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 failure to leverage this opportunity through effective coordination, oversight, management, strategizing, and implementation will stymie growth in key areas including development of: a) market-driven academic programs supported by flexible scheduling and modality, b) micro-credentials that provide academic credit, and c) pathways from professional competencies to academic credit.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97432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3" name="Picture 2" descr="&quot;Stop&quot; Engineer Grade Reflective Red / White Aluminum Sign - 24&quot; x 24&quot;">
            <a:extLst>
              <a:ext uri="{FF2B5EF4-FFF2-40B4-BE49-F238E27FC236}">
                <a16:creationId xmlns:a16="http://schemas.microsoft.com/office/drawing/2014/main" id="{4C79C93F-412C-41CE-BD69-47C98060A79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90201" y="6206158"/>
            <a:ext cx="273657" cy="2736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descr="Supportive Data - 100% DL Students (Fall)">
            <a:extLst>
              <a:ext uri="{FF2B5EF4-FFF2-40B4-BE49-F238E27FC236}">
                <a16:creationId xmlns:a16="http://schemas.microsoft.com/office/drawing/2014/main" id="{084FA7C1-B240-5E8A-71B9-762F95CAF26E}"/>
              </a:ext>
            </a:extLst>
          </p:cNvPr>
          <p:cNvGraphicFramePr>
            <a:graphicFrameLocks/>
          </p:cNvGraphicFramePr>
          <p:nvPr>
            <p:extLst>
              <p:ext uri="{D42A27DB-BD31-4B8C-83A1-F6EECF244321}">
                <p14:modId xmlns:p14="http://schemas.microsoft.com/office/powerpoint/2010/main" val="172315061"/>
              </p:ext>
            </p:extLst>
          </p:nvPr>
        </p:nvGraphicFramePr>
        <p:xfrm>
          <a:off x="6938682" y="1958408"/>
          <a:ext cx="4954568" cy="33563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descr="Supportive Data - COCJ 100% Online Student Headcount Trends">
            <a:extLst>
              <a:ext uri="{FF2B5EF4-FFF2-40B4-BE49-F238E27FC236}">
                <a16:creationId xmlns:a16="http://schemas.microsoft.com/office/drawing/2014/main" id="{6E06FDA9-7935-893B-F53B-883939FC86D0}"/>
              </a:ext>
            </a:extLst>
          </p:cNvPr>
          <p:cNvGraphicFramePr>
            <a:graphicFrameLocks/>
          </p:cNvGraphicFramePr>
          <p:nvPr>
            <p:extLst>
              <p:ext uri="{D42A27DB-BD31-4B8C-83A1-F6EECF244321}">
                <p14:modId xmlns:p14="http://schemas.microsoft.com/office/powerpoint/2010/main" val="1931269703"/>
              </p:ext>
            </p:extLst>
          </p:nvPr>
        </p:nvGraphicFramePr>
        <p:xfrm>
          <a:off x="147763" y="1952770"/>
          <a:ext cx="6704858" cy="34583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3156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1892716553"/>
              </p:ext>
            </p:extLst>
          </p:nvPr>
        </p:nvGraphicFramePr>
        <p:xfrm>
          <a:off x="518160" y="1280160"/>
          <a:ext cx="11084032" cy="4264835"/>
        </p:xfrm>
        <a:graphic>
          <a:graphicData uri="http://schemas.openxmlformats.org/drawingml/2006/table">
            <a:tbl>
              <a:tblPr firstRow="1" bandRow="1">
                <a:tableStyleId>{21E4AEA4-8DFA-4A89-87EB-49C32662AFE0}</a:tableStyleId>
              </a:tblPr>
              <a:tblGrid>
                <a:gridCol w="2940378">
                  <a:extLst>
                    <a:ext uri="{9D8B030D-6E8A-4147-A177-3AD203B41FA5}">
                      <a16:colId xmlns:a16="http://schemas.microsoft.com/office/drawing/2014/main" val="1196900940"/>
                    </a:ext>
                  </a:extLst>
                </a:gridCol>
                <a:gridCol w="8143654">
                  <a:extLst>
                    <a:ext uri="{9D8B030D-6E8A-4147-A177-3AD203B41FA5}">
                      <a16:colId xmlns:a16="http://schemas.microsoft.com/office/drawing/2014/main" val="3568809713"/>
                    </a:ext>
                  </a:extLst>
                </a:gridCol>
              </a:tblGrid>
              <a:tr h="415479">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Faculty line for the Department of Victim Studies.</a:t>
                      </a:r>
                    </a:p>
                  </a:txBody>
                  <a:tcPr>
                    <a:solidFill>
                      <a:srgbClr val="E36436"/>
                    </a:solidFill>
                  </a:tcPr>
                </a:tc>
                <a:extLst>
                  <a:ext uri="{0D108BD9-81ED-4DB2-BD59-A6C34878D82A}">
                    <a16:rowId xmlns:a16="http://schemas.microsoft.com/office/drawing/2014/main" val="1047101734"/>
                  </a:ext>
                </a:extLst>
              </a:tr>
              <a:tr h="757968">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65770">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$105,226</a:t>
                      </a:r>
                    </a:p>
                  </a:txBody>
                  <a:tcPr>
                    <a:solidFill>
                      <a:schemeClr val="accent2">
                        <a:lumMod val="40000"/>
                        <a:lumOff val="60000"/>
                      </a:schemeClr>
                    </a:solidFill>
                  </a:tcPr>
                </a:tc>
                <a:extLst>
                  <a:ext uri="{0D108BD9-81ED-4DB2-BD59-A6C34878D82A}">
                    <a16:rowId xmlns:a16="http://schemas.microsoft.com/office/drawing/2014/main" val="3209393977"/>
                  </a:ext>
                </a:extLst>
              </a:tr>
              <a:tr h="500611">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46775">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new line will provide us with an opportunity to meet the growing demands of the Victim Studies programs, which have seen a five-fold increase in the number of semester credit hours delivered over the past decade.</a:t>
                      </a:r>
                    </a:p>
                  </a:txBody>
                  <a:tcPr>
                    <a:solidFill>
                      <a:schemeClr val="accent2">
                        <a:lumMod val="40000"/>
                        <a:lumOff val="60000"/>
                      </a:schemeClr>
                    </a:solidFill>
                  </a:tcPr>
                </a:tc>
                <a:extLst>
                  <a:ext uri="{0D108BD9-81ED-4DB2-BD59-A6C34878D82A}">
                    <a16:rowId xmlns:a16="http://schemas.microsoft.com/office/drawing/2014/main" val="126973460"/>
                  </a:ext>
                </a:extLst>
              </a:tr>
              <a:tr h="97823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Not having adequate faculty resources in place will limit continued growth opportunities.</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2553234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2150</TotalTime>
  <Words>1590</Words>
  <Application>Microsoft Office PowerPoint</Application>
  <PresentationFormat>Widescreen</PresentationFormat>
  <Paragraphs>160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Helvetica</vt:lpstr>
      <vt:lpstr>Helvetica Bold Oblique</vt:lpstr>
      <vt:lpstr>Helvetica Oblique</vt:lpstr>
      <vt:lpstr>Office Theme 2013 - 2022</vt:lpstr>
      <vt:lpstr>College of Criminal Justice</vt:lpstr>
      <vt:lpstr>College of Criminal Justice</vt:lpstr>
      <vt:lpstr>FY 2023 Accomplishments</vt:lpstr>
      <vt:lpstr>FY 2023 Accomplishments</vt:lpstr>
      <vt:lpstr>FY 2023 Accomplishments</vt:lpstr>
      <vt:lpstr>FY 2023 Accomplishments</vt:lpstr>
      <vt:lpstr>Budget Request</vt:lpstr>
      <vt:lpstr>Supportive Data</vt:lpstr>
      <vt:lpstr>Budget Request</vt:lpstr>
      <vt:lpstr>Supportive Data</vt:lpstr>
      <vt:lpstr>Budget Request</vt:lpstr>
      <vt:lpstr>Supportive Data</vt:lpstr>
      <vt:lpstr>Budget Request</vt:lpstr>
      <vt:lpstr>Budget Request</vt:lpstr>
      <vt:lpstr>Summary of Budget Requests</vt:lpstr>
      <vt:lpstr>Self-funded New Initiatives </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57</cp:revision>
  <cp:lastPrinted>2023-03-13T18:50:12Z</cp:lastPrinted>
  <dcterms:created xsi:type="dcterms:W3CDTF">2023-01-09T16:14:47Z</dcterms:created>
  <dcterms:modified xsi:type="dcterms:W3CDTF">2023-03-30T14:22:52Z</dcterms:modified>
</cp:coreProperties>
</file>