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83" r:id="rId4"/>
    <p:sldId id="284" r:id="rId5"/>
    <p:sldId id="285" r:id="rId6"/>
    <p:sldId id="286" r:id="rId7"/>
    <p:sldId id="290" r:id="rId8"/>
    <p:sldId id="276" r:id="rId9"/>
    <p:sldId id="291" r:id="rId10"/>
    <p:sldId id="296" r:id="rId11"/>
    <p:sldId id="287" r:id="rId12"/>
    <p:sldId id="278" r:id="rId13"/>
    <p:sldId id="262" r:id="rId14"/>
    <p:sldId id="288" r:id="rId15"/>
    <p:sldId id="273" r:id="rId16"/>
    <p:sldId id="294" r:id="rId17"/>
    <p:sldId id="295" r:id="rId18"/>
    <p:sldId id="274" r:id="rId1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643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6327"/>
  </p:normalViewPr>
  <p:slideViewPr>
    <p:cSldViewPr snapToGrid="0" snapToObjects="1">
      <p:cViewPr varScale="1">
        <p:scale>
          <a:sx n="106" d="100"/>
          <a:sy n="106" d="100"/>
        </p:scale>
        <p:origin x="108" y="28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r>
              <a:rPr lang="en-US" b="1" dirty="0"/>
              <a:t>100% DL Students (Fall)</a:t>
            </a:r>
          </a:p>
        </c:rich>
      </c:tx>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7.8554792523080744E-2"/>
          <c:y val="0.13597102444338618"/>
          <c:w val="0.85788243334100822"/>
          <c:h val="0.70737810417928526"/>
        </c:manualLayout>
      </c:layout>
      <c:lineChart>
        <c:grouping val="standard"/>
        <c:varyColors val="0"/>
        <c:ser>
          <c:idx val="2"/>
          <c:order val="2"/>
          <c:tx>
            <c:strRef>
              <c:f>Sheet1!$A$69</c:f>
              <c:strCache>
                <c:ptCount val="1"/>
                <c:pt idx="0">
                  <c:v>Criminal Justice</c:v>
                </c:pt>
              </c:strCache>
            </c:strRef>
          </c:tx>
          <c:spPr>
            <a:ln w="57150" cap="rnd">
              <a:solidFill>
                <a:srgbClr val="0070C0"/>
              </a:solidFill>
              <a:round/>
            </a:ln>
            <a:effectLst/>
          </c:spPr>
          <c:marker>
            <c:symbol val="none"/>
          </c:marker>
          <c:cat>
            <c:strRef>
              <c:f>Sheet1!$B$66:$J$66</c:f>
              <c:strCache>
                <c:ptCount val="9"/>
                <c:pt idx="0">
                  <c:v>14-15</c:v>
                </c:pt>
                <c:pt idx="1">
                  <c:v>15-16</c:v>
                </c:pt>
                <c:pt idx="2">
                  <c:v>16-17</c:v>
                </c:pt>
                <c:pt idx="3">
                  <c:v>17-18</c:v>
                </c:pt>
                <c:pt idx="4">
                  <c:v>18-19</c:v>
                </c:pt>
                <c:pt idx="5">
                  <c:v>19-20</c:v>
                </c:pt>
                <c:pt idx="6">
                  <c:v>20-21</c:v>
                </c:pt>
                <c:pt idx="7">
                  <c:v>21-22</c:v>
                </c:pt>
                <c:pt idx="8">
                  <c:v>22-23</c:v>
                </c:pt>
              </c:strCache>
              <c:extLst/>
            </c:strRef>
          </c:cat>
          <c:val>
            <c:numRef>
              <c:f>Sheet1!$B$69:$J$69</c:f>
              <c:numCache>
                <c:formatCode>#,##0</c:formatCode>
                <c:ptCount val="9"/>
                <c:pt idx="0">
                  <c:v>603</c:v>
                </c:pt>
                <c:pt idx="1">
                  <c:v>671</c:v>
                </c:pt>
                <c:pt idx="2">
                  <c:v>699</c:v>
                </c:pt>
                <c:pt idx="3">
                  <c:v>789</c:v>
                </c:pt>
                <c:pt idx="4">
                  <c:v>880</c:v>
                </c:pt>
                <c:pt idx="5">
                  <c:v>987</c:v>
                </c:pt>
                <c:pt idx="6">
                  <c:v>1176</c:v>
                </c:pt>
                <c:pt idx="7">
                  <c:v>1383</c:v>
                </c:pt>
                <c:pt idx="8">
                  <c:v>1319</c:v>
                </c:pt>
              </c:numCache>
            </c:numRef>
          </c:val>
          <c:smooth val="0"/>
          <c:extLst>
            <c:ext xmlns:c16="http://schemas.microsoft.com/office/drawing/2014/chart" uri="{C3380CC4-5D6E-409C-BE32-E72D297353CC}">
              <c16:uniqueId val="{00000000-4E51-49FB-869E-DD7C27D48E7C}"/>
            </c:ext>
          </c:extLst>
        </c:ser>
        <c:dLbls>
          <c:showLegendKey val="0"/>
          <c:showVal val="0"/>
          <c:showCatName val="0"/>
          <c:showSerName val="0"/>
          <c:showPercent val="0"/>
          <c:showBubbleSize val="0"/>
        </c:dLbls>
        <c:smooth val="0"/>
        <c:axId val="248653759"/>
        <c:axId val="248658335"/>
        <c:extLst>
          <c:ext xmlns:c15="http://schemas.microsoft.com/office/drawing/2012/chart" uri="{02D57815-91ED-43cb-92C2-25804820EDAC}">
            <c15:filteredLineSeries>
              <c15:ser>
                <c:idx val="0"/>
                <c:order val="0"/>
                <c:tx>
                  <c:strRef>
                    <c:extLst>
                      <c:ext uri="{02D57815-91ED-43cb-92C2-25804820EDAC}">
                        <c15:formulaRef>
                          <c15:sqref>Sheet1!$A$67</c15:sqref>
                        </c15:formulaRef>
                      </c:ext>
                    </c:extLst>
                    <c:strCache>
                      <c:ptCount val="1"/>
                      <c:pt idx="0">
                        <c:v>A&amp;M</c:v>
                      </c:pt>
                    </c:strCache>
                  </c:strRef>
                </c:tx>
                <c:spPr>
                  <a:ln w="28575" cap="rnd">
                    <a:solidFill>
                      <a:srgbClr val="FF6699"/>
                    </a:solidFill>
                    <a:round/>
                  </a:ln>
                  <a:effectLst/>
                </c:spPr>
                <c:marker>
                  <c:symbol val="none"/>
                </c:marker>
                <c:cat>
                  <c:strRef>
                    <c:extLst>
                      <c:ext uri="{02D57815-91ED-43cb-92C2-25804820EDAC}">
                        <c15:formulaRef>
                          <c15:sqref>Sheet1!$B$66:$J$66</c15:sqref>
                        </c15:formulaRef>
                      </c:ext>
                    </c:extLst>
                    <c:strCache>
                      <c:ptCount val="9"/>
                      <c:pt idx="0">
                        <c:v>14-15</c:v>
                      </c:pt>
                      <c:pt idx="1">
                        <c:v>15-16</c:v>
                      </c:pt>
                      <c:pt idx="2">
                        <c:v>16-17</c:v>
                      </c:pt>
                      <c:pt idx="3">
                        <c:v>17-18</c:v>
                      </c:pt>
                      <c:pt idx="4">
                        <c:v>18-19</c:v>
                      </c:pt>
                      <c:pt idx="5">
                        <c:v>19-20</c:v>
                      </c:pt>
                      <c:pt idx="6">
                        <c:v>20-21</c:v>
                      </c:pt>
                      <c:pt idx="7">
                        <c:v>21-22</c:v>
                      </c:pt>
                      <c:pt idx="8">
                        <c:v>22-23</c:v>
                      </c:pt>
                    </c:strCache>
                  </c:strRef>
                </c:cat>
                <c:val>
                  <c:numRef>
                    <c:extLst>
                      <c:ext uri="{02D57815-91ED-43cb-92C2-25804820EDAC}">
                        <c15:formulaRef>
                          <c15:sqref>Sheet1!$B$67:$J$67</c15:sqref>
                        </c15:formulaRef>
                      </c:ext>
                    </c:extLst>
                    <c:numCache>
                      <c:formatCode>#,##0</c:formatCode>
                      <c:ptCount val="9"/>
                      <c:pt idx="0">
                        <c:v>42</c:v>
                      </c:pt>
                      <c:pt idx="1">
                        <c:v>50</c:v>
                      </c:pt>
                      <c:pt idx="2">
                        <c:v>36</c:v>
                      </c:pt>
                      <c:pt idx="3">
                        <c:v>33</c:v>
                      </c:pt>
                      <c:pt idx="4">
                        <c:v>37</c:v>
                      </c:pt>
                      <c:pt idx="5">
                        <c:v>30</c:v>
                      </c:pt>
                      <c:pt idx="6">
                        <c:v>48</c:v>
                      </c:pt>
                      <c:pt idx="7">
                        <c:v>50</c:v>
                      </c:pt>
                      <c:pt idx="8">
                        <c:v>83</c:v>
                      </c:pt>
                    </c:numCache>
                  </c:numRef>
                </c:val>
                <c:smooth val="0"/>
                <c:extLst>
                  <c:ext xmlns:c16="http://schemas.microsoft.com/office/drawing/2014/chart" uri="{C3380CC4-5D6E-409C-BE32-E72D297353CC}">
                    <c16:uniqueId val="{00000001-4E51-49FB-869E-DD7C27D48E7C}"/>
                  </c:ext>
                </c:extLst>
              </c15:ser>
            </c15:filteredLineSeries>
            <c15:filteredLineSeries>
              <c15:ser>
                <c:idx val="1"/>
                <c:order val="1"/>
                <c:tx>
                  <c:strRef>
                    <c:extLst xmlns:c15="http://schemas.microsoft.com/office/drawing/2012/chart">
                      <c:ext xmlns:c15="http://schemas.microsoft.com/office/drawing/2012/chart" uri="{02D57815-91ED-43cb-92C2-25804820EDAC}">
                        <c15:formulaRef>
                          <c15:sqref>Sheet1!$A$68</c15:sqref>
                        </c15:formulaRef>
                      </c:ext>
                    </c:extLst>
                    <c:strCache>
                      <c:ptCount val="1"/>
                      <c:pt idx="0">
                        <c:v>COBA</c:v>
                      </c:pt>
                    </c:strCache>
                  </c:strRef>
                </c:tx>
                <c:spPr>
                  <a:ln w="28575" cap="rnd">
                    <a:solidFill>
                      <a:schemeClr val="accent2"/>
                    </a:solidFill>
                    <a:round/>
                  </a:ln>
                  <a:effectLst/>
                </c:spPr>
                <c:marker>
                  <c:symbol val="none"/>
                </c:marker>
                <c:cat>
                  <c:strRef>
                    <c:extLst xmlns:c15="http://schemas.microsoft.com/office/drawing/2012/chart">
                      <c:ext xmlns:c15="http://schemas.microsoft.com/office/drawing/2012/chart" uri="{02D57815-91ED-43cb-92C2-25804820EDAC}">
                        <c15:formulaRef>
                          <c15:sqref>Sheet1!$B$66:$J$66</c15:sqref>
                        </c15:formulaRef>
                      </c:ext>
                    </c:extLst>
                    <c:strCache>
                      <c:ptCount val="9"/>
                      <c:pt idx="0">
                        <c:v>14-15</c:v>
                      </c:pt>
                      <c:pt idx="1">
                        <c:v>15-16</c:v>
                      </c:pt>
                      <c:pt idx="2">
                        <c:v>16-17</c:v>
                      </c:pt>
                      <c:pt idx="3">
                        <c:v>17-18</c:v>
                      </c:pt>
                      <c:pt idx="4">
                        <c:v>18-19</c:v>
                      </c:pt>
                      <c:pt idx="5">
                        <c:v>19-20</c:v>
                      </c:pt>
                      <c:pt idx="6">
                        <c:v>20-21</c:v>
                      </c:pt>
                      <c:pt idx="7">
                        <c:v>21-22</c:v>
                      </c:pt>
                      <c:pt idx="8">
                        <c:v>22-23</c:v>
                      </c:pt>
                    </c:strCache>
                  </c:strRef>
                </c:cat>
                <c:val>
                  <c:numRef>
                    <c:extLst xmlns:c15="http://schemas.microsoft.com/office/drawing/2012/chart">
                      <c:ext xmlns:c15="http://schemas.microsoft.com/office/drawing/2012/chart" uri="{02D57815-91ED-43cb-92C2-25804820EDAC}">
                        <c15:formulaRef>
                          <c15:sqref>Sheet1!$B$68:$J$68</c15:sqref>
                        </c15:formulaRef>
                      </c:ext>
                    </c:extLst>
                    <c:numCache>
                      <c:formatCode>#,##0</c:formatCode>
                      <c:ptCount val="9"/>
                      <c:pt idx="0">
                        <c:v>602</c:v>
                      </c:pt>
                      <c:pt idx="1">
                        <c:v>692</c:v>
                      </c:pt>
                      <c:pt idx="2">
                        <c:v>688</c:v>
                      </c:pt>
                      <c:pt idx="3">
                        <c:v>725</c:v>
                      </c:pt>
                      <c:pt idx="4">
                        <c:v>761</c:v>
                      </c:pt>
                      <c:pt idx="5">
                        <c:v>807</c:v>
                      </c:pt>
                      <c:pt idx="6">
                        <c:v>1016</c:v>
                      </c:pt>
                      <c:pt idx="7">
                        <c:v>1210</c:v>
                      </c:pt>
                      <c:pt idx="8">
                        <c:v>1114</c:v>
                      </c:pt>
                    </c:numCache>
                  </c:numRef>
                </c:val>
                <c:smooth val="0"/>
                <c:extLst xmlns:c15="http://schemas.microsoft.com/office/drawing/2012/chart">
                  <c:ext xmlns:c16="http://schemas.microsoft.com/office/drawing/2014/chart" uri="{C3380CC4-5D6E-409C-BE32-E72D297353CC}">
                    <c16:uniqueId val="{00000002-4E51-49FB-869E-DD7C27D48E7C}"/>
                  </c:ext>
                </c:extLst>
              </c15:ser>
            </c15:filteredLineSeries>
            <c15:filteredLineSeries>
              <c15:ser>
                <c:idx val="3"/>
                <c:order val="3"/>
                <c:tx>
                  <c:strRef>
                    <c:extLst xmlns:c15="http://schemas.microsoft.com/office/drawing/2012/chart">
                      <c:ext xmlns:c15="http://schemas.microsoft.com/office/drawing/2012/chart" uri="{02D57815-91ED-43cb-92C2-25804820EDAC}">
                        <c15:formulaRef>
                          <c15:sqref>Sheet1!$A$70</c15:sqref>
                        </c15:formulaRef>
                      </c:ext>
                    </c:extLst>
                    <c:strCache>
                      <c:ptCount val="1"/>
                      <c:pt idx="0">
                        <c:v>Education</c:v>
                      </c:pt>
                    </c:strCache>
                  </c:strRef>
                </c:tx>
                <c:spPr>
                  <a:ln w="28575" cap="rnd">
                    <a:solidFill>
                      <a:srgbClr val="00B0F0"/>
                    </a:solidFill>
                    <a:round/>
                  </a:ln>
                  <a:effectLst/>
                </c:spPr>
                <c:marker>
                  <c:symbol val="none"/>
                </c:marker>
                <c:cat>
                  <c:strRef>
                    <c:extLst xmlns:c15="http://schemas.microsoft.com/office/drawing/2012/chart">
                      <c:ext xmlns:c15="http://schemas.microsoft.com/office/drawing/2012/chart" uri="{02D57815-91ED-43cb-92C2-25804820EDAC}">
                        <c15:formulaRef>
                          <c15:sqref>Sheet1!$B$66:$J$66</c15:sqref>
                        </c15:formulaRef>
                      </c:ext>
                    </c:extLst>
                    <c:strCache>
                      <c:ptCount val="9"/>
                      <c:pt idx="0">
                        <c:v>14-15</c:v>
                      </c:pt>
                      <c:pt idx="1">
                        <c:v>15-16</c:v>
                      </c:pt>
                      <c:pt idx="2">
                        <c:v>16-17</c:v>
                      </c:pt>
                      <c:pt idx="3">
                        <c:v>17-18</c:v>
                      </c:pt>
                      <c:pt idx="4">
                        <c:v>18-19</c:v>
                      </c:pt>
                      <c:pt idx="5">
                        <c:v>19-20</c:v>
                      </c:pt>
                      <c:pt idx="6">
                        <c:v>20-21</c:v>
                      </c:pt>
                      <c:pt idx="7">
                        <c:v>21-22</c:v>
                      </c:pt>
                      <c:pt idx="8">
                        <c:v>22-23</c:v>
                      </c:pt>
                    </c:strCache>
                  </c:strRef>
                </c:cat>
                <c:val>
                  <c:numRef>
                    <c:extLst xmlns:c15="http://schemas.microsoft.com/office/drawing/2012/chart">
                      <c:ext xmlns:c15="http://schemas.microsoft.com/office/drawing/2012/chart" uri="{02D57815-91ED-43cb-92C2-25804820EDAC}">
                        <c15:formulaRef>
                          <c15:sqref>Sheet1!$B$70:$J$70</c15:sqref>
                        </c15:formulaRef>
                      </c:ext>
                    </c:extLst>
                    <c:numCache>
                      <c:formatCode>#,##0</c:formatCode>
                      <c:ptCount val="9"/>
                      <c:pt idx="0">
                        <c:v>679</c:v>
                      </c:pt>
                      <c:pt idx="1">
                        <c:v>759</c:v>
                      </c:pt>
                      <c:pt idx="2">
                        <c:v>737</c:v>
                      </c:pt>
                      <c:pt idx="3">
                        <c:v>745</c:v>
                      </c:pt>
                      <c:pt idx="4">
                        <c:v>742</c:v>
                      </c:pt>
                      <c:pt idx="5">
                        <c:v>693</c:v>
                      </c:pt>
                      <c:pt idx="6">
                        <c:v>680</c:v>
                      </c:pt>
                      <c:pt idx="7">
                        <c:v>706</c:v>
                      </c:pt>
                      <c:pt idx="8">
                        <c:v>692</c:v>
                      </c:pt>
                    </c:numCache>
                  </c:numRef>
                </c:val>
                <c:smooth val="0"/>
                <c:extLst xmlns:c15="http://schemas.microsoft.com/office/drawing/2012/chart">
                  <c:ext xmlns:c16="http://schemas.microsoft.com/office/drawing/2014/chart" uri="{C3380CC4-5D6E-409C-BE32-E72D297353CC}">
                    <c16:uniqueId val="{00000003-4E51-49FB-869E-DD7C27D48E7C}"/>
                  </c:ext>
                </c:extLst>
              </c15:ser>
            </c15:filteredLineSeries>
            <c15:filteredLineSeries>
              <c15:ser>
                <c:idx val="4"/>
                <c:order val="4"/>
                <c:tx>
                  <c:strRef>
                    <c:extLst xmlns:c15="http://schemas.microsoft.com/office/drawing/2012/chart">
                      <c:ext xmlns:c15="http://schemas.microsoft.com/office/drawing/2012/chart" uri="{02D57815-91ED-43cb-92C2-25804820EDAC}">
                        <c15:formulaRef>
                          <c15:sqref>Sheet1!$A$71</c15:sqref>
                        </c15:formulaRef>
                      </c:ext>
                    </c:extLst>
                    <c:strCache>
                      <c:ptCount val="1"/>
                      <c:pt idx="0">
                        <c:v>Health Sciences</c:v>
                      </c:pt>
                    </c:strCache>
                  </c:strRef>
                </c:tx>
                <c:spPr>
                  <a:ln w="28575" cap="rnd">
                    <a:solidFill>
                      <a:srgbClr val="FF0000"/>
                    </a:solidFill>
                    <a:round/>
                  </a:ln>
                  <a:effectLst/>
                </c:spPr>
                <c:marker>
                  <c:symbol val="none"/>
                </c:marker>
                <c:cat>
                  <c:strRef>
                    <c:extLst xmlns:c15="http://schemas.microsoft.com/office/drawing/2012/chart">
                      <c:ext xmlns:c15="http://schemas.microsoft.com/office/drawing/2012/chart" uri="{02D57815-91ED-43cb-92C2-25804820EDAC}">
                        <c15:formulaRef>
                          <c15:sqref>Sheet1!$B$66:$J$66</c15:sqref>
                        </c15:formulaRef>
                      </c:ext>
                    </c:extLst>
                    <c:strCache>
                      <c:ptCount val="9"/>
                      <c:pt idx="0">
                        <c:v>14-15</c:v>
                      </c:pt>
                      <c:pt idx="1">
                        <c:v>15-16</c:v>
                      </c:pt>
                      <c:pt idx="2">
                        <c:v>16-17</c:v>
                      </c:pt>
                      <c:pt idx="3">
                        <c:v>17-18</c:v>
                      </c:pt>
                      <c:pt idx="4">
                        <c:v>18-19</c:v>
                      </c:pt>
                      <c:pt idx="5">
                        <c:v>19-20</c:v>
                      </c:pt>
                      <c:pt idx="6">
                        <c:v>20-21</c:v>
                      </c:pt>
                      <c:pt idx="7">
                        <c:v>21-22</c:v>
                      </c:pt>
                      <c:pt idx="8">
                        <c:v>22-23</c:v>
                      </c:pt>
                    </c:strCache>
                  </c:strRef>
                </c:cat>
                <c:val>
                  <c:numRef>
                    <c:extLst xmlns:c15="http://schemas.microsoft.com/office/drawing/2012/chart">
                      <c:ext xmlns:c15="http://schemas.microsoft.com/office/drawing/2012/chart" uri="{02D57815-91ED-43cb-92C2-25804820EDAC}">
                        <c15:formulaRef>
                          <c15:sqref>Sheet1!$B$71:$J$71</c15:sqref>
                        </c15:formulaRef>
                      </c:ext>
                    </c:extLst>
                    <c:numCache>
                      <c:formatCode>#,##0</c:formatCode>
                      <c:ptCount val="9"/>
                      <c:pt idx="0">
                        <c:v>71</c:v>
                      </c:pt>
                      <c:pt idx="1">
                        <c:v>113</c:v>
                      </c:pt>
                      <c:pt idx="2">
                        <c:v>185</c:v>
                      </c:pt>
                      <c:pt idx="3">
                        <c:v>223</c:v>
                      </c:pt>
                      <c:pt idx="4">
                        <c:v>283</c:v>
                      </c:pt>
                      <c:pt idx="5">
                        <c:v>295</c:v>
                      </c:pt>
                      <c:pt idx="6">
                        <c:v>399</c:v>
                      </c:pt>
                      <c:pt idx="7">
                        <c:v>519</c:v>
                      </c:pt>
                      <c:pt idx="8">
                        <c:v>529</c:v>
                      </c:pt>
                    </c:numCache>
                  </c:numRef>
                </c:val>
                <c:smooth val="0"/>
                <c:extLst xmlns:c15="http://schemas.microsoft.com/office/drawing/2012/chart">
                  <c:ext xmlns:c16="http://schemas.microsoft.com/office/drawing/2014/chart" uri="{C3380CC4-5D6E-409C-BE32-E72D297353CC}">
                    <c16:uniqueId val="{00000004-4E51-49FB-869E-DD7C27D48E7C}"/>
                  </c:ext>
                </c:extLst>
              </c15:ser>
            </c15:filteredLineSeries>
            <c15:filteredLineSeries>
              <c15:ser>
                <c:idx val="5"/>
                <c:order val="5"/>
                <c:tx>
                  <c:strRef>
                    <c:extLst xmlns:c15="http://schemas.microsoft.com/office/drawing/2012/chart">
                      <c:ext xmlns:c15="http://schemas.microsoft.com/office/drawing/2012/chart" uri="{02D57815-91ED-43cb-92C2-25804820EDAC}">
                        <c15:formulaRef>
                          <c15:sqref>Sheet1!$A$72</c15:sqref>
                        </c15:formulaRef>
                      </c:ext>
                    </c:extLst>
                    <c:strCache>
                      <c:ptCount val="1"/>
                      <c:pt idx="0">
                        <c:v>Humanities &amp; SS</c:v>
                      </c:pt>
                    </c:strCache>
                  </c:strRef>
                </c:tx>
                <c:spPr>
                  <a:ln w="28575" cap="rnd">
                    <a:solidFill>
                      <a:srgbClr val="7030A0"/>
                    </a:solidFill>
                    <a:round/>
                  </a:ln>
                  <a:effectLst/>
                </c:spPr>
                <c:marker>
                  <c:symbol val="none"/>
                </c:marker>
                <c:cat>
                  <c:strRef>
                    <c:extLst xmlns:c15="http://schemas.microsoft.com/office/drawing/2012/chart">
                      <c:ext xmlns:c15="http://schemas.microsoft.com/office/drawing/2012/chart" uri="{02D57815-91ED-43cb-92C2-25804820EDAC}">
                        <c15:formulaRef>
                          <c15:sqref>Sheet1!$B$66:$J$66</c15:sqref>
                        </c15:formulaRef>
                      </c:ext>
                    </c:extLst>
                    <c:strCache>
                      <c:ptCount val="9"/>
                      <c:pt idx="0">
                        <c:v>14-15</c:v>
                      </c:pt>
                      <c:pt idx="1">
                        <c:v>15-16</c:v>
                      </c:pt>
                      <c:pt idx="2">
                        <c:v>16-17</c:v>
                      </c:pt>
                      <c:pt idx="3">
                        <c:v>17-18</c:v>
                      </c:pt>
                      <c:pt idx="4">
                        <c:v>18-19</c:v>
                      </c:pt>
                      <c:pt idx="5">
                        <c:v>19-20</c:v>
                      </c:pt>
                      <c:pt idx="6">
                        <c:v>20-21</c:v>
                      </c:pt>
                      <c:pt idx="7">
                        <c:v>21-22</c:v>
                      </c:pt>
                      <c:pt idx="8">
                        <c:v>22-23</c:v>
                      </c:pt>
                    </c:strCache>
                  </c:strRef>
                </c:cat>
                <c:val>
                  <c:numRef>
                    <c:extLst xmlns:c15="http://schemas.microsoft.com/office/drawing/2012/chart">
                      <c:ext xmlns:c15="http://schemas.microsoft.com/office/drawing/2012/chart" uri="{02D57815-91ED-43cb-92C2-25804820EDAC}">
                        <c15:formulaRef>
                          <c15:sqref>Sheet1!$B$72:$J$72</c15:sqref>
                        </c15:formulaRef>
                      </c:ext>
                    </c:extLst>
                    <c:numCache>
                      <c:formatCode>#,##0</c:formatCode>
                      <c:ptCount val="9"/>
                      <c:pt idx="0">
                        <c:v>384</c:v>
                      </c:pt>
                      <c:pt idx="1">
                        <c:v>376</c:v>
                      </c:pt>
                      <c:pt idx="2">
                        <c:v>424</c:v>
                      </c:pt>
                      <c:pt idx="3">
                        <c:v>512</c:v>
                      </c:pt>
                      <c:pt idx="4">
                        <c:v>547</c:v>
                      </c:pt>
                      <c:pt idx="5">
                        <c:v>642</c:v>
                      </c:pt>
                      <c:pt idx="6">
                        <c:v>856</c:v>
                      </c:pt>
                      <c:pt idx="7">
                        <c:v>1076</c:v>
                      </c:pt>
                      <c:pt idx="8">
                        <c:v>1108</c:v>
                      </c:pt>
                    </c:numCache>
                  </c:numRef>
                </c:val>
                <c:smooth val="0"/>
                <c:extLst xmlns:c15="http://schemas.microsoft.com/office/drawing/2012/chart">
                  <c:ext xmlns:c16="http://schemas.microsoft.com/office/drawing/2014/chart" uri="{C3380CC4-5D6E-409C-BE32-E72D297353CC}">
                    <c16:uniqueId val="{00000005-4E51-49FB-869E-DD7C27D48E7C}"/>
                  </c:ext>
                </c:extLst>
              </c15:ser>
            </c15:filteredLineSeries>
            <c15:filteredLineSeries>
              <c15:ser>
                <c:idx val="6"/>
                <c:order val="6"/>
                <c:tx>
                  <c:strRef>
                    <c:extLst xmlns:c15="http://schemas.microsoft.com/office/drawing/2012/chart">
                      <c:ext xmlns:c15="http://schemas.microsoft.com/office/drawing/2012/chart" uri="{02D57815-91ED-43cb-92C2-25804820EDAC}">
                        <c15:formulaRef>
                          <c15:sqref>Sheet1!$A$73</c15:sqref>
                        </c15:formulaRef>
                      </c:ext>
                    </c:extLst>
                    <c:strCache>
                      <c:ptCount val="1"/>
                      <c:pt idx="0">
                        <c:v>Science &amp; Eng. Tech.</c:v>
                      </c:pt>
                    </c:strCache>
                  </c:strRef>
                </c:tx>
                <c:spPr>
                  <a:ln w="28575" cap="rnd">
                    <a:solidFill>
                      <a:srgbClr val="00B050"/>
                    </a:solidFill>
                    <a:round/>
                  </a:ln>
                  <a:effectLst/>
                </c:spPr>
                <c:marker>
                  <c:symbol val="none"/>
                </c:marker>
                <c:cat>
                  <c:strRef>
                    <c:extLst xmlns:c15="http://schemas.microsoft.com/office/drawing/2012/chart">
                      <c:ext xmlns:c15="http://schemas.microsoft.com/office/drawing/2012/chart" uri="{02D57815-91ED-43cb-92C2-25804820EDAC}">
                        <c15:formulaRef>
                          <c15:sqref>Sheet1!$B$66:$J$66</c15:sqref>
                        </c15:formulaRef>
                      </c:ext>
                    </c:extLst>
                    <c:strCache>
                      <c:ptCount val="9"/>
                      <c:pt idx="0">
                        <c:v>14-15</c:v>
                      </c:pt>
                      <c:pt idx="1">
                        <c:v>15-16</c:v>
                      </c:pt>
                      <c:pt idx="2">
                        <c:v>16-17</c:v>
                      </c:pt>
                      <c:pt idx="3">
                        <c:v>17-18</c:v>
                      </c:pt>
                      <c:pt idx="4">
                        <c:v>18-19</c:v>
                      </c:pt>
                      <c:pt idx="5">
                        <c:v>19-20</c:v>
                      </c:pt>
                      <c:pt idx="6">
                        <c:v>20-21</c:v>
                      </c:pt>
                      <c:pt idx="7">
                        <c:v>21-22</c:v>
                      </c:pt>
                      <c:pt idx="8">
                        <c:v>22-23</c:v>
                      </c:pt>
                    </c:strCache>
                  </c:strRef>
                </c:cat>
                <c:val>
                  <c:numRef>
                    <c:extLst xmlns:c15="http://schemas.microsoft.com/office/drawing/2012/chart">
                      <c:ext xmlns:c15="http://schemas.microsoft.com/office/drawing/2012/chart" uri="{02D57815-91ED-43cb-92C2-25804820EDAC}">
                        <c15:formulaRef>
                          <c15:sqref>Sheet1!$B$73:$J$73</c15:sqref>
                        </c15:formulaRef>
                      </c:ext>
                    </c:extLst>
                    <c:numCache>
                      <c:formatCode>#,##0</c:formatCode>
                      <c:ptCount val="9"/>
                      <c:pt idx="0">
                        <c:v>156</c:v>
                      </c:pt>
                      <c:pt idx="1">
                        <c:v>154</c:v>
                      </c:pt>
                      <c:pt idx="2">
                        <c:v>195</c:v>
                      </c:pt>
                      <c:pt idx="3">
                        <c:v>204</c:v>
                      </c:pt>
                      <c:pt idx="4">
                        <c:v>214</c:v>
                      </c:pt>
                      <c:pt idx="5">
                        <c:v>207</c:v>
                      </c:pt>
                      <c:pt idx="6">
                        <c:v>240</c:v>
                      </c:pt>
                      <c:pt idx="7">
                        <c:v>287</c:v>
                      </c:pt>
                      <c:pt idx="8">
                        <c:v>235</c:v>
                      </c:pt>
                    </c:numCache>
                  </c:numRef>
                </c:val>
                <c:smooth val="0"/>
                <c:extLst xmlns:c15="http://schemas.microsoft.com/office/drawing/2012/chart">
                  <c:ext xmlns:c16="http://schemas.microsoft.com/office/drawing/2014/chart" uri="{C3380CC4-5D6E-409C-BE32-E72D297353CC}">
                    <c16:uniqueId val="{00000006-4E51-49FB-869E-DD7C27D48E7C}"/>
                  </c:ext>
                </c:extLst>
              </c15:ser>
            </c15:filteredLineSeries>
          </c:ext>
        </c:extLst>
      </c:lineChart>
      <c:catAx>
        <c:axId val="2486537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48658335"/>
        <c:crosses val="autoZero"/>
        <c:auto val="1"/>
        <c:lblAlgn val="ctr"/>
        <c:lblOffset val="100"/>
        <c:noMultiLvlLbl val="0"/>
      </c:catAx>
      <c:valAx>
        <c:axId val="248658335"/>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248653759"/>
        <c:crosses val="autoZero"/>
        <c:crossBetween val="between"/>
      </c:valAx>
      <c:spPr>
        <a:noFill/>
        <a:ln>
          <a:noFill/>
        </a:ln>
        <a:effectLst/>
      </c:spPr>
    </c:plotArea>
    <c:plotVisOnly val="1"/>
    <c:dispBlanksAs val="gap"/>
    <c:showDLblsOverMax val="0"/>
  </c:chart>
  <c:spPr>
    <a:noFill/>
    <a:ln>
      <a:noFill/>
    </a:ln>
    <a:effectLst/>
  </c:spPr>
  <c:txPr>
    <a:bodyPr/>
    <a:lstStyle/>
    <a:p>
      <a:pPr>
        <a:defRPr sz="1400" baseline="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a:t>COCJ 100% Online Student Headcount Trends</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5475343272445709E-2"/>
          <c:y val="0.19229565106295288"/>
          <c:w val="0.87829086581568605"/>
          <c:h val="0.6020890630298007"/>
        </c:manualLayout>
      </c:layout>
      <c:barChart>
        <c:barDir val="col"/>
        <c:grouping val="clustered"/>
        <c:varyColors val="0"/>
        <c:ser>
          <c:idx val="0"/>
          <c:order val="0"/>
          <c:tx>
            <c:strRef>
              <c:f>'[100% Online Student Trends.xlsx]Sheet1'!$B$2</c:f>
              <c:strCache>
                <c:ptCount val="1"/>
                <c:pt idx="0">
                  <c:v>Fall</c:v>
                </c:pt>
              </c:strCache>
            </c:strRef>
          </c:tx>
          <c:spPr>
            <a:solidFill>
              <a:schemeClr val="accent1"/>
            </a:solidFill>
            <a:ln>
              <a:noFill/>
            </a:ln>
            <a:effectLst/>
          </c:spPr>
          <c:invertIfNegative val="0"/>
          <c:cat>
            <c:strRef>
              <c:f>'[100% Online Student Trends.xlsx]Sheet1'!$A$3:$A$10</c:f>
              <c:strCache>
                <c:ptCount val="8"/>
                <c:pt idx="0">
                  <c:v>14-15</c:v>
                </c:pt>
                <c:pt idx="1">
                  <c:v>15-16</c:v>
                </c:pt>
                <c:pt idx="2">
                  <c:v>16-17</c:v>
                </c:pt>
                <c:pt idx="3">
                  <c:v>17-18</c:v>
                </c:pt>
                <c:pt idx="4">
                  <c:v>18-19</c:v>
                </c:pt>
                <c:pt idx="5">
                  <c:v>19-20</c:v>
                </c:pt>
                <c:pt idx="6">
                  <c:v>20-21</c:v>
                </c:pt>
                <c:pt idx="7">
                  <c:v>21-22</c:v>
                </c:pt>
              </c:strCache>
            </c:strRef>
          </c:cat>
          <c:val>
            <c:numRef>
              <c:f>'[100% Online Student Trends.xlsx]Sheet1'!$B$3:$B$10</c:f>
              <c:numCache>
                <c:formatCode>General</c:formatCode>
                <c:ptCount val="8"/>
                <c:pt idx="0">
                  <c:v>603</c:v>
                </c:pt>
                <c:pt idx="1">
                  <c:v>671</c:v>
                </c:pt>
                <c:pt idx="2">
                  <c:v>699</c:v>
                </c:pt>
                <c:pt idx="3">
                  <c:v>789</c:v>
                </c:pt>
                <c:pt idx="4">
                  <c:v>880</c:v>
                </c:pt>
                <c:pt idx="5">
                  <c:v>987</c:v>
                </c:pt>
                <c:pt idx="6">
                  <c:v>1176</c:v>
                </c:pt>
                <c:pt idx="7">
                  <c:v>1383</c:v>
                </c:pt>
              </c:numCache>
            </c:numRef>
          </c:val>
          <c:extLst>
            <c:ext xmlns:c16="http://schemas.microsoft.com/office/drawing/2014/chart" uri="{C3380CC4-5D6E-409C-BE32-E72D297353CC}">
              <c16:uniqueId val="{00000000-00EE-4561-BAA0-A8AA7DD3E206}"/>
            </c:ext>
          </c:extLst>
        </c:ser>
        <c:ser>
          <c:idx val="1"/>
          <c:order val="1"/>
          <c:tx>
            <c:strRef>
              <c:f>'[100% Online Student Trends.xlsx]Sheet1'!$C$2</c:f>
              <c:strCache>
                <c:ptCount val="1"/>
                <c:pt idx="0">
                  <c:v>Spring</c:v>
                </c:pt>
              </c:strCache>
            </c:strRef>
          </c:tx>
          <c:spPr>
            <a:solidFill>
              <a:schemeClr val="accent2"/>
            </a:solidFill>
            <a:ln>
              <a:noFill/>
            </a:ln>
            <a:effectLst/>
          </c:spPr>
          <c:invertIfNegative val="0"/>
          <c:cat>
            <c:strRef>
              <c:f>'[100% Online Student Trends.xlsx]Sheet1'!$A$3:$A$10</c:f>
              <c:strCache>
                <c:ptCount val="8"/>
                <c:pt idx="0">
                  <c:v>14-15</c:v>
                </c:pt>
                <c:pt idx="1">
                  <c:v>15-16</c:v>
                </c:pt>
                <c:pt idx="2">
                  <c:v>16-17</c:v>
                </c:pt>
                <c:pt idx="3">
                  <c:v>17-18</c:v>
                </c:pt>
                <c:pt idx="4">
                  <c:v>18-19</c:v>
                </c:pt>
                <c:pt idx="5">
                  <c:v>19-20</c:v>
                </c:pt>
                <c:pt idx="6">
                  <c:v>20-21</c:v>
                </c:pt>
                <c:pt idx="7">
                  <c:v>21-22</c:v>
                </c:pt>
              </c:strCache>
            </c:strRef>
          </c:cat>
          <c:val>
            <c:numRef>
              <c:f>'[100% Online Student Trends.xlsx]Sheet1'!$C$3:$C$10</c:f>
              <c:numCache>
                <c:formatCode>General</c:formatCode>
                <c:ptCount val="8"/>
                <c:pt idx="0">
                  <c:v>573</c:v>
                </c:pt>
                <c:pt idx="1">
                  <c:v>693</c:v>
                </c:pt>
                <c:pt idx="2">
                  <c:v>750</c:v>
                </c:pt>
                <c:pt idx="3">
                  <c:v>855</c:v>
                </c:pt>
                <c:pt idx="4">
                  <c:v>820</c:v>
                </c:pt>
                <c:pt idx="5">
                  <c:v>976</c:v>
                </c:pt>
                <c:pt idx="6">
                  <c:v>1407</c:v>
                </c:pt>
                <c:pt idx="7">
                  <c:v>1270</c:v>
                </c:pt>
              </c:numCache>
            </c:numRef>
          </c:val>
          <c:extLst>
            <c:ext xmlns:c16="http://schemas.microsoft.com/office/drawing/2014/chart" uri="{C3380CC4-5D6E-409C-BE32-E72D297353CC}">
              <c16:uniqueId val="{00000001-00EE-4561-BAA0-A8AA7DD3E206}"/>
            </c:ext>
          </c:extLst>
        </c:ser>
        <c:ser>
          <c:idx val="2"/>
          <c:order val="2"/>
          <c:tx>
            <c:strRef>
              <c:f>'[100% Online Student Trends.xlsx]Sheet1'!$D$2</c:f>
              <c:strCache>
                <c:ptCount val="1"/>
                <c:pt idx="0">
                  <c:v>Summer</c:v>
                </c:pt>
              </c:strCache>
            </c:strRef>
          </c:tx>
          <c:spPr>
            <a:solidFill>
              <a:schemeClr val="accent3"/>
            </a:solidFill>
            <a:ln>
              <a:noFill/>
            </a:ln>
            <a:effectLst/>
          </c:spPr>
          <c:invertIfNegative val="0"/>
          <c:cat>
            <c:strRef>
              <c:f>'[100% Online Student Trends.xlsx]Sheet1'!$A$3:$A$10</c:f>
              <c:strCache>
                <c:ptCount val="8"/>
                <c:pt idx="0">
                  <c:v>14-15</c:v>
                </c:pt>
                <c:pt idx="1">
                  <c:v>15-16</c:v>
                </c:pt>
                <c:pt idx="2">
                  <c:v>16-17</c:v>
                </c:pt>
                <c:pt idx="3">
                  <c:v>17-18</c:v>
                </c:pt>
                <c:pt idx="4">
                  <c:v>18-19</c:v>
                </c:pt>
                <c:pt idx="5">
                  <c:v>19-20</c:v>
                </c:pt>
                <c:pt idx="6">
                  <c:v>20-21</c:v>
                </c:pt>
                <c:pt idx="7">
                  <c:v>21-22</c:v>
                </c:pt>
              </c:strCache>
            </c:strRef>
          </c:cat>
          <c:val>
            <c:numRef>
              <c:f>'[100% Online Student Trends.xlsx]Sheet1'!$D$3:$D$10</c:f>
              <c:numCache>
                <c:formatCode>General</c:formatCode>
                <c:ptCount val="8"/>
                <c:pt idx="0">
                  <c:v>728</c:v>
                </c:pt>
                <c:pt idx="1">
                  <c:v>827</c:v>
                </c:pt>
                <c:pt idx="2">
                  <c:v>829</c:v>
                </c:pt>
                <c:pt idx="3">
                  <c:v>999</c:v>
                </c:pt>
                <c:pt idx="4">
                  <c:v>1043</c:v>
                </c:pt>
                <c:pt idx="5">
                  <c:v>1193</c:v>
                </c:pt>
                <c:pt idx="6">
                  <c:v>1311</c:v>
                </c:pt>
                <c:pt idx="7">
                  <c:v>1252</c:v>
                </c:pt>
              </c:numCache>
            </c:numRef>
          </c:val>
          <c:extLst>
            <c:ext xmlns:c16="http://schemas.microsoft.com/office/drawing/2014/chart" uri="{C3380CC4-5D6E-409C-BE32-E72D297353CC}">
              <c16:uniqueId val="{00000002-00EE-4561-BAA0-A8AA7DD3E206}"/>
            </c:ext>
          </c:extLst>
        </c:ser>
        <c:dLbls>
          <c:showLegendKey val="0"/>
          <c:showVal val="0"/>
          <c:showCatName val="0"/>
          <c:showSerName val="0"/>
          <c:showPercent val="0"/>
          <c:showBubbleSize val="0"/>
        </c:dLbls>
        <c:gapWidth val="219"/>
        <c:overlap val="-27"/>
        <c:axId val="2015322112"/>
        <c:axId val="2015327104"/>
      </c:barChart>
      <c:catAx>
        <c:axId val="20153221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2015327104"/>
        <c:crosses val="autoZero"/>
        <c:auto val="1"/>
        <c:lblAlgn val="ctr"/>
        <c:lblOffset val="100"/>
        <c:noMultiLvlLbl val="0"/>
      </c:catAx>
      <c:valAx>
        <c:axId val="20153271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2015322112"/>
        <c:crosses val="autoZero"/>
        <c:crossBetween val="between"/>
      </c:valAx>
      <c:spPr>
        <a:noFill/>
        <a:ln>
          <a:noFill/>
        </a:ln>
        <a:effectLst/>
      </c:spPr>
    </c:plotArea>
    <c:legend>
      <c:legendPos val="b"/>
      <c:legendEntry>
        <c:idx val="1"/>
        <c:txPr>
          <a:bodyPr rot="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legendEntry>
      <c:layout>
        <c:manualLayout>
          <c:xMode val="edge"/>
          <c:yMode val="edge"/>
          <c:x val="0.42108916968173271"/>
          <c:y val="0.83997005864169172"/>
          <c:w val="0.37951086343720825"/>
          <c:h val="0.12408376438990125"/>
        </c:manualLayout>
      </c:layout>
      <c:overlay val="0"/>
      <c:spPr>
        <a:noFill/>
        <a:ln>
          <a:noFill/>
        </a:ln>
        <a:effectLst/>
      </c:spPr>
      <c:txPr>
        <a:bodyPr rot="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b="1" i="0" baseline="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D9F5E-AE26-884E-2495-12597445155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D827D43-90CD-AA79-18B3-0370D07E64A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374420A-F67B-EAA1-810A-A914C1B84353}"/>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5" name="Footer Placeholder 4">
            <a:extLst>
              <a:ext uri="{FF2B5EF4-FFF2-40B4-BE49-F238E27FC236}">
                <a16:creationId xmlns:a16="http://schemas.microsoft.com/office/drawing/2014/main" id="{81DF57E0-173D-ABA0-714F-D490B554B3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CA439D-BE8A-C872-804C-8CEC07897660}"/>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3542849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DD92D-F774-8F9C-75BE-C22B19A75C8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38A3769-29C0-1BD5-8745-C2A68C1D97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FF4D2A-EF61-E6D0-B4E3-B38579B09B48}"/>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5" name="Footer Placeholder 4">
            <a:extLst>
              <a:ext uri="{FF2B5EF4-FFF2-40B4-BE49-F238E27FC236}">
                <a16:creationId xmlns:a16="http://schemas.microsoft.com/office/drawing/2014/main" id="{936B274F-E542-5103-F5D7-7136151854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AF5937-CD8E-0333-3500-C8D12DA93590}"/>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2058320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0B5A8B1-3056-17F9-D03E-D18EB185B8E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3128AA3-90B9-8043-05C4-811D25EC8E9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3A67D9-394A-0EC4-0A08-9600A4FC4547}"/>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5" name="Footer Placeholder 4">
            <a:extLst>
              <a:ext uri="{FF2B5EF4-FFF2-40B4-BE49-F238E27FC236}">
                <a16:creationId xmlns:a16="http://schemas.microsoft.com/office/drawing/2014/main" id="{0D85AD54-D3D8-D02D-98D0-9C456BFA5A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E920CD-D0ED-6C95-EB49-23C66FC35E78}"/>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517227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08F43-F6C4-7280-AF99-2ABFD25AF5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82624C-D26C-B177-27BB-E7284F918F4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A10248-286C-C334-5061-27E123BC3B10}"/>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5" name="Footer Placeholder 4">
            <a:extLst>
              <a:ext uri="{FF2B5EF4-FFF2-40B4-BE49-F238E27FC236}">
                <a16:creationId xmlns:a16="http://schemas.microsoft.com/office/drawing/2014/main" id="{3EB3FB42-549A-68BC-D6A9-338F25720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0F36CE-F56A-A2C4-A62F-E46F6B7AE1B9}"/>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1730613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FFB03-36C0-9464-DE65-5024D470F90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36903B8-B938-4303-D300-BB497868E3E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6E3CD99-3258-19F9-EF51-31C359594992}"/>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5" name="Footer Placeholder 4">
            <a:extLst>
              <a:ext uri="{FF2B5EF4-FFF2-40B4-BE49-F238E27FC236}">
                <a16:creationId xmlns:a16="http://schemas.microsoft.com/office/drawing/2014/main" id="{AF225F62-59E9-25A7-BCEF-43F05BA1E1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528615-41A6-D8C5-8DBC-EE31FE2DACE6}"/>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1468493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996E7-CCA4-80E0-0C1D-4012333FC1F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028D7E-C822-975C-BBD4-1128E388590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7FABF1B-1B15-5F5F-DB40-92638F556BF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B54C739-DA99-2921-3A41-80DB4EA77D82}"/>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6" name="Footer Placeholder 5">
            <a:extLst>
              <a:ext uri="{FF2B5EF4-FFF2-40B4-BE49-F238E27FC236}">
                <a16:creationId xmlns:a16="http://schemas.microsoft.com/office/drawing/2014/main" id="{F472A6D0-AE92-547C-83A0-FA5FD15CC7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47BAFB-CD63-FABA-61E5-F9879DB5A0FB}"/>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4114664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22122-1C09-0E69-C567-198E9F5766D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7B8A228-3A40-F6FD-78CE-5B880A766D5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3790A8B-213C-25DA-ADDF-ED3242926B0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B44D492-EE80-AC94-0FD8-C9703E39A1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8E47756-66EC-D3D8-37F3-988B41ED2B3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2761C46-0586-727B-C46A-DD995E3A7222}"/>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8" name="Footer Placeholder 7">
            <a:extLst>
              <a:ext uri="{FF2B5EF4-FFF2-40B4-BE49-F238E27FC236}">
                <a16:creationId xmlns:a16="http://schemas.microsoft.com/office/drawing/2014/main" id="{4AEC34D7-68C1-9199-26ED-05D5479AC4E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A89BF9F-9F13-EF37-EDC6-AEAF513517CE}"/>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2197051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4553F-DF9C-92FF-875F-D4B9DE535DB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EE91466-BCEF-FC8D-9147-323AA8EEDFFA}"/>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4" name="Footer Placeholder 3">
            <a:extLst>
              <a:ext uri="{FF2B5EF4-FFF2-40B4-BE49-F238E27FC236}">
                <a16:creationId xmlns:a16="http://schemas.microsoft.com/office/drawing/2014/main" id="{B54C05E6-7650-C1C2-D30E-2C82E684440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7F1612C-8C54-EF9E-D289-7CBE19E2C428}"/>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1476006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E3FCF3B-272C-E198-45E8-88A1B3F942A7}"/>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3" name="Footer Placeholder 2">
            <a:extLst>
              <a:ext uri="{FF2B5EF4-FFF2-40B4-BE49-F238E27FC236}">
                <a16:creationId xmlns:a16="http://schemas.microsoft.com/office/drawing/2014/main" id="{A37CF99E-7505-8F13-BEA4-336589CB84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1249D88-7471-3C11-CCD1-DC21654D3B30}"/>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688112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ADD91-5420-67ED-CF2B-B83036AB90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BA56AFE-4223-BECD-0747-B512806ECE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4CAAB76-6766-499D-EABE-FB5F47D8C9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324A1FC-15F1-60BB-4AB4-7AC26D165409}"/>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6" name="Footer Placeholder 5">
            <a:extLst>
              <a:ext uri="{FF2B5EF4-FFF2-40B4-BE49-F238E27FC236}">
                <a16:creationId xmlns:a16="http://schemas.microsoft.com/office/drawing/2014/main" id="{4567B1D5-3376-9C20-2849-73EA6506B0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E885B7-DBE6-9DF4-D597-A63678F73230}"/>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4088764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7FDDF-C983-155F-BEAA-AA013DA747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D22576-8BFD-7261-9F1C-04E679F5E9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A041FF5-CC6B-455D-0D57-A14FE3E927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F4E73F-1F27-5557-7972-B9F9EE9274DB}"/>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6" name="Footer Placeholder 5">
            <a:extLst>
              <a:ext uri="{FF2B5EF4-FFF2-40B4-BE49-F238E27FC236}">
                <a16:creationId xmlns:a16="http://schemas.microsoft.com/office/drawing/2014/main" id="{E520C5A9-5B8F-27DE-C729-FAEC424CE6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FDE2C2-BB04-2813-70EE-7E1A12410F79}"/>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2213074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38644BD-351D-077C-3390-554623DDDFC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83A6AE2-2630-FD27-A83B-DB1A202641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D0D89D-96CD-7A71-C870-8960D14F16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9EA1C6-2DC8-8148-8DFC-42644C93EECA}" type="datetimeFigureOut">
              <a:rPr lang="en-US" smtClean="0"/>
              <a:t>3/30/2023</a:t>
            </a:fld>
            <a:endParaRPr lang="en-US"/>
          </a:p>
        </p:txBody>
      </p:sp>
      <p:sp>
        <p:nvSpPr>
          <p:cNvPr id="5" name="Footer Placeholder 4">
            <a:extLst>
              <a:ext uri="{FF2B5EF4-FFF2-40B4-BE49-F238E27FC236}">
                <a16:creationId xmlns:a16="http://schemas.microsoft.com/office/drawing/2014/main" id="{82540155-FFB4-1F36-7CFA-9A3F68A714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164140B-EFC3-47C1-DB93-871AC41967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131AE2-00FD-5A4F-9940-D5038072A717}" type="slidenum">
              <a:rPr lang="en-US" smtClean="0"/>
              <a:t>‹#›</a:t>
            </a:fld>
            <a:endParaRPr lang="en-US"/>
          </a:p>
        </p:txBody>
      </p:sp>
    </p:spTree>
    <p:extLst>
      <p:ext uri="{BB962C8B-B14F-4D97-AF65-F5344CB8AC3E}">
        <p14:creationId xmlns:p14="http://schemas.microsoft.com/office/powerpoint/2010/main" val="1673325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3.emf"/><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8.JPG"/></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3.emf"/><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emf"/><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emf"/><Relationship Id="rId1" Type="http://schemas.openxmlformats.org/officeDocument/2006/relationships/slideLayout" Target="../slideLayouts/slideLayout2.xml"/><Relationship Id="rId5" Type="http://schemas.openxmlformats.org/officeDocument/2006/relationships/chart" Target="../charts/chart2.xml"/><Relationship Id="rId4" Type="http://schemas.openxmlformats.org/officeDocument/2006/relationships/chart" Target="../charts/chart1.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D2966-CD51-9BF7-1493-1558CA88B938}"/>
              </a:ext>
            </a:extLst>
          </p:cNvPr>
          <p:cNvSpPr>
            <a:spLocks noGrp="1"/>
          </p:cNvSpPr>
          <p:nvPr>
            <p:ph type="ctrTitle"/>
          </p:nvPr>
        </p:nvSpPr>
        <p:spPr>
          <a:xfrm>
            <a:off x="847289" y="788729"/>
            <a:ext cx="10209402" cy="1476299"/>
          </a:xfrm>
        </p:spPr>
        <p:txBody>
          <a:bodyPr/>
          <a:lstStyle/>
          <a:p>
            <a:r>
              <a:rPr lang="en-US" b="1" dirty="0">
                <a:solidFill>
                  <a:srgbClr val="E36436"/>
                </a:solidFill>
                <a:latin typeface="Helvetica" pitchFamily="2" charset="0"/>
                <a:ea typeface="Helvetica Neue" panose="02000503000000020004" pitchFamily="2" charset="0"/>
                <a:cs typeface="Helvetica Neue" panose="02000503000000020004" pitchFamily="2" charset="0"/>
              </a:rPr>
              <a:t>College of Criminal Justice</a:t>
            </a:r>
          </a:p>
        </p:txBody>
      </p:sp>
      <p:sp>
        <p:nvSpPr>
          <p:cNvPr id="3" name="Subtitle 2">
            <a:extLst>
              <a:ext uri="{FF2B5EF4-FFF2-40B4-BE49-F238E27FC236}">
                <a16:creationId xmlns:a16="http://schemas.microsoft.com/office/drawing/2014/main" id="{E8528458-64CD-0F4E-1F7E-693D7409A6DE}"/>
              </a:ext>
            </a:extLst>
          </p:cNvPr>
          <p:cNvSpPr>
            <a:spLocks noGrp="1"/>
          </p:cNvSpPr>
          <p:nvPr>
            <p:ph type="subTitle" idx="1"/>
          </p:nvPr>
        </p:nvSpPr>
        <p:spPr>
          <a:xfrm>
            <a:off x="1524000" y="3268404"/>
            <a:ext cx="9144000" cy="1655762"/>
          </a:xfrm>
        </p:spPr>
        <p:txBody>
          <a:bodyPr/>
          <a:lstStyle/>
          <a:p>
            <a:r>
              <a:rPr lang="en-US" dirty="0">
                <a:solidFill>
                  <a:schemeClr val="bg2">
                    <a:lumMod val="25000"/>
                  </a:schemeClr>
                </a:solidFill>
                <a:latin typeface="Helvetica" pitchFamily="2" charset="0"/>
              </a:rPr>
              <a:t>FY 2024 Planning and Budget Meeting</a:t>
            </a:r>
          </a:p>
        </p:txBody>
      </p:sp>
      <p:pic>
        <p:nvPicPr>
          <p:cNvPr id="5" name="Picture 4">
            <a:extLst>
              <a:ext uri="{FF2B5EF4-FFF2-40B4-BE49-F238E27FC236}">
                <a16:creationId xmlns:a16="http://schemas.microsoft.com/office/drawing/2014/main" id="{DA7E4B59-9D15-D109-98FF-2F07995C39F8}"/>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760269" y="5436973"/>
            <a:ext cx="2671461" cy="1118286"/>
          </a:xfrm>
          <a:prstGeom prst="rect">
            <a:avLst/>
          </a:prstGeom>
        </p:spPr>
      </p:pic>
    </p:spTree>
    <p:extLst>
      <p:ext uri="{BB962C8B-B14F-4D97-AF65-F5344CB8AC3E}">
        <p14:creationId xmlns:p14="http://schemas.microsoft.com/office/powerpoint/2010/main" val="31941373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Supportive Data</a:t>
            </a:r>
            <a:endParaRPr lang="en-US" i="1" dirty="0">
              <a:solidFill>
                <a:srgbClr val="E36436"/>
              </a:solidFill>
              <a:latin typeface="Helvetica Oblique" pitchFamily="2" charset="0"/>
              <a:ea typeface="Helvetica Neue" panose="02000503000000020004" pitchFamily="2" charset="0"/>
              <a:cs typeface="Helvetica Neue" panose="02000503000000020004" pitchFamily="2" charset="0"/>
            </a:endParaRP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pic>
        <p:nvPicPr>
          <p:cNvPr id="5" name="Picture 4" descr="Supportive Data Bar Chart">
            <a:extLst>
              <a:ext uri="{FF2B5EF4-FFF2-40B4-BE49-F238E27FC236}">
                <a16:creationId xmlns:a16="http://schemas.microsoft.com/office/drawing/2014/main" id="{55093B03-C07A-ABF1-D747-71A3AD7EA222}"/>
              </a:ext>
            </a:extLst>
          </p:cNvPr>
          <p:cNvPicPr>
            <a:picLocks noChangeAspect="1"/>
          </p:cNvPicPr>
          <p:nvPr/>
        </p:nvPicPr>
        <p:blipFill>
          <a:blip r:embed="rId3"/>
          <a:stretch>
            <a:fillRect/>
          </a:stretch>
        </p:blipFill>
        <p:spPr>
          <a:xfrm>
            <a:off x="132522" y="2477311"/>
            <a:ext cx="6576230" cy="2988746"/>
          </a:xfrm>
          <a:prstGeom prst="rect">
            <a:avLst/>
          </a:prstGeom>
        </p:spPr>
      </p:pic>
      <p:pic>
        <p:nvPicPr>
          <p:cNvPr id="10" name="Picture 9" descr="Supportive Data Bar Chart&#10;">
            <a:extLst>
              <a:ext uri="{FF2B5EF4-FFF2-40B4-BE49-F238E27FC236}">
                <a16:creationId xmlns:a16="http://schemas.microsoft.com/office/drawing/2014/main" id="{73540210-6726-8069-CC10-4DBEA09CBD9D}"/>
              </a:ext>
            </a:extLst>
          </p:cNvPr>
          <p:cNvPicPr>
            <a:picLocks noChangeAspect="1"/>
          </p:cNvPicPr>
          <p:nvPr/>
        </p:nvPicPr>
        <p:blipFill rotWithShape="1">
          <a:blip r:embed="rId4"/>
          <a:srcRect l="32039"/>
          <a:stretch/>
        </p:blipFill>
        <p:spPr>
          <a:xfrm>
            <a:off x="6700725" y="2260127"/>
            <a:ext cx="5358753" cy="3797030"/>
          </a:xfrm>
          <a:prstGeom prst="rect">
            <a:avLst/>
          </a:prstGeom>
        </p:spPr>
      </p:pic>
      <p:cxnSp>
        <p:nvCxnSpPr>
          <p:cNvPr id="4" name="Straight Connector 3" descr="Supportive Data - Growing Trend Dotted Line">
            <a:extLst>
              <a:ext uri="{FF2B5EF4-FFF2-40B4-BE49-F238E27FC236}">
                <a16:creationId xmlns:a16="http://schemas.microsoft.com/office/drawing/2014/main" id="{C34CC44D-4C5B-6DBB-288F-67D2CC81A49F}"/>
              </a:ext>
            </a:extLst>
          </p:cNvPr>
          <p:cNvCxnSpPr>
            <a:cxnSpLocks/>
          </p:cNvCxnSpPr>
          <p:nvPr/>
        </p:nvCxnSpPr>
        <p:spPr>
          <a:xfrm flipV="1">
            <a:off x="7103220" y="2586600"/>
            <a:ext cx="4803435" cy="1597025"/>
          </a:xfrm>
          <a:prstGeom prst="line">
            <a:avLst/>
          </a:prstGeom>
          <a:ln w="38100">
            <a:solidFill>
              <a:schemeClr val="accent2"/>
            </a:solidFill>
            <a:prstDash val="sysDash"/>
          </a:ln>
        </p:spPr>
        <p:style>
          <a:lnRef idx="1">
            <a:schemeClr val="accent1"/>
          </a:lnRef>
          <a:fillRef idx="0">
            <a:schemeClr val="accent1"/>
          </a:fillRef>
          <a:effectRef idx="0">
            <a:schemeClr val="accent1"/>
          </a:effectRef>
          <a:fontRef idx="minor">
            <a:schemeClr val="tx1"/>
          </a:fontRef>
        </p:style>
      </p:cxnSp>
      <p:pic>
        <p:nvPicPr>
          <p:cNvPr id="3" name="Picture 2" descr="&quot;Stop&quot; Engineer Grade Reflective Red / White Aluminum Sign - 24&quot; x 24&quot;">
            <a:extLst>
              <a:ext uri="{FF2B5EF4-FFF2-40B4-BE49-F238E27FC236}">
                <a16:creationId xmlns:a16="http://schemas.microsoft.com/office/drawing/2014/main" id="{4C79C93F-412C-41CE-BD69-47C98060A79C}"/>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10390201" y="6206158"/>
            <a:ext cx="273657" cy="2736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3211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199" y="39964"/>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Budget Request</a:t>
            </a:r>
            <a:endParaRPr lang="en-US" b="1" i="1" dirty="0">
              <a:solidFill>
                <a:srgbClr val="E36436"/>
              </a:solidFill>
              <a:latin typeface="Helvetica Bold Oblique" pitchFamily="2" charset="0"/>
              <a:ea typeface="Helvetica Neue" panose="02000503000000020004" pitchFamily="2" charset="0"/>
              <a:cs typeface="Helvetica Neue" panose="02000503000000020004" pitchFamily="2" charset="0"/>
            </a:endParaRP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graphicFrame>
        <p:nvGraphicFramePr>
          <p:cNvPr id="7" name="Table 7">
            <a:extLst>
              <a:ext uri="{FF2B5EF4-FFF2-40B4-BE49-F238E27FC236}">
                <a16:creationId xmlns:a16="http://schemas.microsoft.com/office/drawing/2014/main" id="{FFD7F495-52A1-C565-7638-6F2DB05C524B}"/>
              </a:ext>
            </a:extLst>
          </p:cNvPr>
          <p:cNvGraphicFramePr>
            <a:graphicFrameLocks noGrp="1"/>
          </p:cNvGraphicFramePr>
          <p:nvPr>
            <p:extLst>
              <p:ext uri="{D42A27DB-BD31-4B8C-83A1-F6EECF244321}">
                <p14:modId xmlns:p14="http://schemas.microsoft.com/office/powerpoint/2010/main" val="2373803407"/>
              </p:ext>
            </p:extLst>
          </p:nvPr>
        </p:nvGraphicFramePr>
        <p:xfrm>
          <a:off x="475013" y="1273240"/>
          <a:ext cx="11020301" cy="4162427"/>
        </p:xfrm>
        <a:graphic>
          <a:graphicData uri="http://schemas.openxmlformats.org/drawingml/2006/table">
            <a:tbl>
              <a:tblPr firstRow="1" bandRow="1">
                <a:tableStyleId>{21E4AEA4-8DFA-4A89-87EB-49C32662AFE0}</a:tableStyleId>
              </a:tblPr>
              <a:tblGrid>
                <a:gridCol w="2923471">
                  <a:extLst>
                    <a:ext uri="{9D8B030D-6E8A-4147-A177-3AD203B41FA5}">
                      <a16:colId xmlns:a16="http://schemas.microsoft.com/office/drawing/2014/main" val="1196900940"/>
                    </a:ext>
                  </a:extLst>
                </a:gridCol>
                <a:gridCol w="8096830">
                  <a:extLst>
                    <a:ext uri="{9D8B030D-6E8A-4147-A177-3AD203B41FA5}">
                      <a16:colId xmlns:a16="http://schemas.microsoft.com/office/drawing/2014/main" val="3568809713"/>
                    </a:ext>
                  </a:extLst>
                </a:gridCol>
              </a:tblGrid>
              <a:tr h="396532">
                <a:tc>
                  <a:txBody>
                    <a:bodyPr/>
                    <a:lstStyle/>
                    <a:p>
                      <a:r>
                        <a:rPr lang="en-US" sz="2000" b="1" i="0" dirty="0">
                          <a:latin typeface="Helvetica" pitchFamily="2" charset="0"/>
                        </a:rPr>
                        <a:t>#3 Budget Priority</a:t>
                      </a:r>
                    </a:p>
                  </a:txBody>
                  <a:tcPr>
                    <a:solidFill>
                      <a:srgbClr val="E36436"/>
                    </a:solidFill>
                  </a:tcPr>
                </a:tc>
                <a:tc>
                  <a:txBody>
                    <a:bodyPr/>
                    <a:lstStyle/>
                    <a:p>
                      <a:r>
                        <a:rPr lang="en-US" sz="2000" b="1" i="0" dirty="0">
                          <a:latin typeface="Helvetica" pitchFamily="2" charset="0"/>
                        </a:rPr>
                        <a:t>Two post-docs (chem. &amp; bio.) for Dept. of Forensic Science.</a:t>
                      </a:r>
                    </a:p>
                  </a:txBody>
                  <a:tcPr>
                    <a:solidFill>
                      <a:srgbClr val="E36436"/>
                    </a:solidFill>
                  </a:tcPr>
                </a:tc>
                <a:extLst>
                  <a:ext uri="{0D108BD9-81ED-4DB2-BD59-A6C34878D82A}">
                    <a16:rowId xmlns:a16="http://schemas.microsoft.com/office/drawing/2014/main" val="1047101734"/>
                  </a:ext>
                </a:extLst>
              </a:tr>
              <a:tr h="741534">
                <a:tc>
                  <a:txBody>
                    <a:bodyPr/>
                    <a:lstStyle/>
                    <a:p>
                      <a:r>
                        <a:rPr lang="en-US" sz="1800" b="1" i="0" dirty="0">
                          <a:solidFill>
                            <a:schemeClr val="bg2">
                              <a:lumMod val="25000"/>
                            </a:schemeClr>
                          </a:solidFill>
                          <a:latin typeface="Helvetica" pitchFamily="2" charset="0"/>
                        </a:rPr>
                        <a:t>Aligned with Strategic</a:t>
                      </a:r>
                    </a:p>
                    <a:p>
                      <a:r>
                        <a:rPr lang="en-US" sz="1800" b="1" i="0" dirty="0">
                          <a:solidFill>
                            <a:schemeClr val="bg2">
                              <a:lumMod val="25000"/>
                            </a:schemeClr>
                          </a:solidFill>
                          <a:latin typeface="Helvetica" pitchFamily="2" charset="0"/>
                        </a:rPr>
                        <a:t>Priority Goal</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Strategic Priority 1 Goal 1: Recruit, retain, graduate, and empower students to drive sustainable growth.</a:t>
                      </a:r>
                    </a:p>
                  </a:txBody>
                  <a:tcPr>
                    <a:solidFill>
                      <a:schemeClr val="bg1"/>
                    </a:solidFill>
                  </a:tcPr>
                </a:tc>
                <a:extLst>
                  <a:ext uri="{0D108BD9-81ED-4DB2-BD59-A6C34878D82A}">
                    <a16:rowId xmlns:a16="http://schemas.microsoft.com/office/drawing/2014/main" val="1953934233"/>
                  </a:ext>
                </a:extLst>
              </a:tr>
              <a:tr h="455671">
                <a:tc>
                  <a:txBody>
                    <a:bodyPr/>
                    <a:lstStyle/>
                    <a:p>
                      <a:r>
                        <a:rPr lang="en-US" sz="1800" b="1" i="0" dirty="0">
                          <a:solidFill>
                            <a:schemeClr val="bg2">
                              <a:lumMod val="25000"/>
                            </a:schemeClr>
                          </a:solidFill>
                          <a:latin typeface="Helvetica" pitchFamily="2" charset="0"/>
                        </a:rPr>
                        <a:t>Amount Requested</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$182,432</a:t>
                      </a:r>
                    </a:p>
                  </a:txBody>
                  <a:tcPr>
                    <a:solidFill>
                      <a:schemeClr val="accent2">
                        <a:lumMod val="40000"/>
                        <a:lumOff val="60000"/>
                      </a:schemeClr>
                    </a:solidFill>
                  </a:tcPr>
                </a:tc>
                <a:extLst>
                  <a:ext uri="{0D108BD9-81ED-4DB2-BD59-A6C34878D82A}">
                    <a16:rowId xmlns:a16="http://schemas.microsoft.com/office/drawing/2014/main" val="3209393977"/>
                  </a:ext>
                </a:extLst>
              </a:tr>
              <a:tr h="489757">
                <a:tc>
                  <a:txBody>
                    <a:bodyPr/>
                    <a:lstStyle/>
                    <a:p>
                      <a:r>
                        <a:rPr lang="en-US" sz="1800" b="1" i="0" dirty="0">
                          <a:solidFill>
                            <a:schemeClr val="bg2">
                              <a:lumMod val="25000"/>
                            </a:schemeClr>
                          </a:solidFill>
                          <a:latin typeface="Helvetica" pitchFamily="2" charset="0"/>
                        </a:rPr>
                        <a:t>Frequency of Need</a:t>
                      </a:r>
                    </a:p>
                  </a:txBody>
                  <a:tcPr>
                    <a:solidFill>
                      <a:schemeClr val="bg1"/>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Recurring.</a:t>
                      </a:r>
                    </a:p>
                  </a:txBody>
                  <a:tcPr>
                    <a:solidFill>
                      <a:schemeClr val="bg1"/>
                    </a:solidFill>
                  </a:tcPr>
                </a:tc>
                <a:extLst>
                  <a:ext uri="{0D108BD9-81ED-4DB2-BD59-A6C34878D82A}">
                    <a16:rowId xmlns:a16="http://schemas.microsoft.com/office/drawing/2014/main" val="708386040"/>
                  </a:ext>
                </a:extLst>
              </a:tr>
              <a:tr h="1121911">
                <a:tc>
                  <a:txBody>
                    <a:bodyPr/>
                    <a:lstStyle/>
                    <a:p>
                      <a:r>
                        <a:rPr lang="en-US" sz="1800" b="1" i="0" dirty="0">
                          <a:solidFill>
                            <a:schemeClr val="bg2">
                              <a:lumMod val="25000"/>
                            </a:schemeClr>
                          </a:solidFill>
                          <a:latin typeface="Helvetica" pitchFamily="2" charset="0"/>
                        </a:rPr>
                        <a:t>Opportunity Statement</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FS students have increased 53% in 9 years. There has been an eight-fold increase in SCH, owing mostly to growth in the minor. Post-docs facilitate: a) instructional delivery at a lower cost than tenured/tenure-track faculty, b) expanded research capacity, and c) equipment maintenance/repairs at a lower cost than reliance on technicians.</a:t>
                      </a:r>
                    </a:p>
                  </a:txBody>
                  <a:tcPr>
                    <a:solidFill>
                      <a:schemeClr val="accent2">
                        <a:lumMod val="40000"/>
                        <a:lumOff val="60000"/>
                      </a:schemeClr>
                    </a:solidFill>
                  </a:tcPr>
                </a:tc>
                <a:extLst>
                  <a:ext uri="{0D108BD9-81ED-4DB2-BD59-A6C34878D82A}">
                    <a16:rowId xmlns:a16="http://schemas.microsoft.com/office/drawing/2014/main" val="126973460"/>
                  </a:ext>
                </a:extLst>
              </a:tr>
              <a:tr h="957022">
                <a:tc>
                  <a:txBody>
                    <a:bodyPr/>
                    <a:lstStyle/>
                    <a:p>
                      <a:r>
                        <a:rPr lang="en-US" sz="1800" b="1" i="0" dirty="0">
                          <a:latin typeface="Helvetica" pitchFamily="2" charset="0"/>
                        </a:rPr>
                        <a:t>Risk Statement</a:t>
                      </a:r>
                    </a:p>
                  </a:txBody>
                  <a:tcPr>
                    <a:solidFill>
                      <a:schemeClr val="bg1"/>
                    </a:solidFill>
                  </a:tcPr>
                </a:tc>
                <a:tc>
                  <a:txBody>
                    <a:bodyPr/>
                    <a:lstStyle/>
                    <a:p>
                      <a:r>
                        <a:rPr lang="en-US" sz="1600" b="0" i="0" dirty="0">
                          <a:latin typeface="Helvetica" pitchFamily="2" charset="0"/>
                          <a:ea typeface="Helvetica Neue" panose="02000503000000020004" pitchFamily="2" charset="0"/>
                          <a:cs typeface="Helvetica Neue" panose="02000503000000020004" pitchFamily="2" charset="0"/>
                        </a:rPr>
                        <a:t>The FS accrediting body, FEPAC, cautioned the department that they lacked the capacity to provide the requisite level of quality instruction and research supervision.</a:t>
                      </a:r>
                    </a:p>
                  </a:txBody>
                  <a:tcPr>
                    <a:solidFill>
                      <a:schemeClr val="bg1"/>
                    </a:solidFill>
                  </a:tcPr>
                </a:tc>
                <a:extLst>
                  <a:ext uri="{0D108BD9-81ED-4DB2-BD59-A6C34878D82A}">
                    <a16:rowId xmlns:a16="http://schemas.microsoft.com/office/drawing/2014/main" val="3968074787"/>
                  </a:ext>
                </a:extLst>
              </a:tr>
            </a:tbl>
          </a:graphicData>
        </a:graphic>
      </p:graphicFrame>
    </p:spTree>
    <p:extLst>
      <p:ext uri="{BB962C8B-B14F-4D97-AF65-F5344CB8AC3E}">
        <p14:creationId xmlns:p14="http://schemas.microsoft.com/office/powerpoint/2010/main" val="29572491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Supportive Data</a:t>
            </a:r>
            <a:endParaRPr lang="en-US" i="1" dirty="0">
              <a:solidFill>
                <a:srgbClr val="E36436"/>
              </a:solidFill>
              <a:latin typeface="Helvetica Oblique" pitchFamily="2" charset="0"/>
              <a:ea typeface="Helvetica Neue" panose="02000503000000020004" pitchFamily="2" charset="0"/>
              <a:cs typeface="Helvetica Neue" panose="02000503000000020004" pitchFamily="2" charset="0"/>
            </a:endParaRP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pic>
        <p:nvPicPr>
          <p:cNvPr id="10" name="Picture 9" descr="Supportive Data">
            <a:extLst>
              <a:ext uri="{FF2B5EF4-FFF2-40B4-BE49-F238E27FC236}">
                <a16:creationId xmlns:a16="http://schemas.microsoft.com/office/drawing/2014/main" id="{E6573844-71C0-54DD-ED6F-A327F8AC8295}"/>
              </a:ext>
            </a:extLst>
          </p:cNvPr>
          <p:cNvPicPr>
            <a:picLocks noChangeAspect="1"/>
          </p:cNvPicPr>
          <p:nvPr/>
        </p:nvPicPr>
        <p:blipFill>
          <a:blip r:embed="rId3"/>
          <a:stretch>
            <a:fillRect/>
          </a:stretch>
        </p:blipFill>
        <p:spPr>
          <a:xfrm>
            <a:off x="55099" y="2594526"/>
            <a:ext cx="6960228" cy="3056760"/>
          </a:xfrm>
          <a:prstGeom prst="rect">
            <a:avLst/>
          </a:prstGeom>
        </p:spPr>
      </p:pic>
      <p:pic>
        <p:nvPicPr>
          <p:cNvPr id="12" name="Picture 11" descr="Supportive Data">
            <a:extLst>
              <a:ext uri="{FF2B5EF4-FFF2-40B4-BE49-F238E27FC236}">
                <a16:creationId xmlns:a16="http://schemas.microsoft.com/office/drawing/2014/main" id="{81C9C199-DCA8-31D7-B956-73129220FABE}"/>
              </a:ext>
            </a:extLst>
          </p:cNvPr>
          <p:cNvPicPr>
            <a:picLocks noChangeAspect="1"/>
          </p:cNvPicPr>
          <p:nvPr/>
        </p:nvPicPr>
        <p:blipFill rotWithShape="1">
          <a:blip r:embed="rId4"/>
          <a:srcRect r="1106"/>
          <a:stretch/>
        </p:blipFill>
        <p:spPr>
          <a:xfrm>
            <a:off x="7263320" y="1900620"/>
            <a:ext cx="4666058" cy="3699352"/>
          </a:xfrm>
          <a:prstGeom prst="rect">
            <a:avLst/>
          </a:prstGeom>
        </p:spPr>
      </p:pic>
      <p:pic>
        <p:nvPicPr>
          <p:cNvPr id="3" name="Picture 2" descr="&quot;Stop&quot; Engineer Grade Reflective Red / White Aluminum Sign - 24&quot; x 24&quot;">
            <a:extLst>
              <a:ext uri="{FF2B5EF4-FFF2-40B4-BE49-F238E27FC236}">
                <a16:creationId xmlns:a16="http://schemas.microsoft.com/office/drawing/2014/main" id="{5AA09EF7-5F2A-0B13-C963-1A941B320E01}"/>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10915933" y="6388181"/>
            <a:ext cx="273657" cy="2736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0782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5" name="Title 1">
            <a:extLst>
              <a:ext uri="{FF2B5EF4-FFF2-40B4-BE49-F238E27FC236}">
                <a16:creationId xmlns:a16="http://schemas.microsoft.com/office/drawing/2014/main" id="{0D632CB9-ADC2-E274-4E42-69E47FD9FB33}"/>
              </a:ext>
            </a:extLst>
          </p:cNvPr>
          <p:cNvSpPr>
            <a:spLocks noGrp="1"/>
          </p:cNvSpPr>
          <p:nvPr>
            <p:ph type="title"/>
          </p:nvPr>
        </p:nvSpPr>
        <p:spPr>
          <a:xfrm>
            <a:off x="838199" y="139354"/>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Budget Request</a:t>
            </a:r>
          </a:p>
        </p:txBody>
      </p:sp>
      <p:graphicFrame>
        <p:nvGraphicFramePr>
          <p:cNvPr id="10" name="Table 7">
            <a:extLst>
              <a:ext uri="{FF2B5EF4-FFF2-40B4-BE49-F238E27FC236}">
                <a16:creationId xmlns:a16="http://schemas.microsoft.com/office/drawing/2014/main" id="{2DA2C932-99DF-D06F-A956-CC184A043E78}"/>
              </a:ext>
            </a:extLst>
          </p:cNvPr>
          <p:cNvGraphicFramePr>
            <a:graphicFrameLocks noGrp="1"/>
          </p:cNvGraphicFramePr>
          <p:nvPr>
            <p:extLst>
              <p:ext uri="{D42A27DB-BD31-4B8C-83A1-F6EECF244321}">
                <p14:modId xmlns:p14="http://schemas.microsoft.com/office/powerpoint/2010/main" val="398431525"/>
              </p:ext>
            </p:extLst>
          </p:nvPr>
        </p:nvGraphicFramePr>
        <p:xfrm>
          <a:off x="730332" y="1372630"/>
          <a:ext cx="10759045" cy="4172366"/>
        </p:xfrm>
        <a:graphic>
          <a:graphicData uri="http://schemas.openxmlformats.org/drawingml/2006/table">
            <a:tbl>
              <a:tblPr firstRow="1" bandRow="1">
                <a:tableStyleId>{21E4AEA4-8DFA-4A89-87EB-49C32662AFE0}</a:tableStyleId>
              </a:tblPr>
              <a:tblGrid>
                <a:gridCol w="2854165">
                  <a:extLst>
                    <a:ext uri="{9D8B030D-6E8A-4147-A177-3AD203B41FA5}">
                      <a16:colId xmlns:a16="http://schemas.microsoft.com/office/drawing/2014/main" val="1196900940"/>
                    </a:ext>
                  </a:extLst>
                </a:gridCol>
                <a:gridCol w="7904880">
                  <a:extLst>
                    <a:ext uri="{9D8B030D-6E8A-4147-A177-3AD203B41FA5}">
                      <a16:colId xmlns:a16="http://schemas.microsoft.com/office/drawing/2014/main" val="3568809713"/>
                    </a:ext>
                  </a:extLst>
                </a:gridCol>
              </a:tblGrid>
              <a:tr h="406471">
                <a:tc>
                  <a:txBody>
                    <a:bodyPr/>
                    <a:lstStyle/>
                    <a:p>
                      <a:r>
                        <a:rPr lang="en-US" sz="2000" b="1" i="0" dirty="0">
                          <a:latin typeface="Helvetica" pitchFamily="2" charset="0"/>
                        </a:rPr>
                        <a:t>#4 Budget Priority</a:t>
                      </a:r>
                    </a:p>
                  </a:txBody>
                  <a:tcPr>
                    <a:solidFill>
                      <a:srgbClr val="E3643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solidFill>
                            <a:schemeClr val="bg1"/>
                          </a:solidFill>
                          <a:latin typeface="Helvetica" pitchFamily="2" charset="0"/>
                        </a:rPr>
                        <a:t>Faculty and staff travel for professional development</a:t>
                      </a:r>
                    </a:p>
                  </a:txBody>
                  <a:tcPr>
                    <a:solidFill>
                      <a:srgbClr val="E36436"/>
                    </a:solidFill>
                  </a:tcPr>
                </a:tc>
                <a:extLst>
                  <a:ext uri="{0D108BD9-81ED-4DB2-BD59-A6C34878D82A}">
                    <a16:rowId xmlns:a16="http://schemas.microsoft.com/office/drawing/2014/main" val="1047101734"/>
                  </a:ext>
                </a:extLst>
              </a:tr>
              <a:tr h="741534">
                <a:tc>
                  <a:txBody>
                    <a:bodyPr/>
                    <a:lstStyle/>
                    <a:p>
                      <a:r>
                        <a:rPr lang="en-US" sz="1800" b="1" i="0" dirty="0">
                          <a:solidFill>
                            <a:schemeClr val="bg2">
                              <a:lumMod val="25000"/>
                            </a:schemeClr>
                          </a:solidFill>
                          <a:latin typeface="Helvetica" pitchFamily="2" charset="0"/>
                        </a:rPr>
                        <a:t>Aligned with Strategic</a:t>
                      </a:r>
                    </a:p>
                    <a:p>
                      <a:r>
                        <a:rPr lang="en-US" sz="1800" b="1" i="0" dirty="0">
                          <a:solidFill>
                            <a:schemeClr val="bg2">
                              <a:lumMod val="25000"/>
                            </a:schemeClr>
                          </a:solidFill>
                          <a:latin typeface="Helvetica" pitchFamily="2" charset="0"/>
                        </a:rPr>
                        <a:t>Priority Goal</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Strategic Priority 2 Goal 3: Provide a supportive, empowering, and culturally responsive workplace. </a:t>
                      </a:r>
                    </a:p>
                  </a:txBody>
                  <a:tcPr>
                    <a:solidFill>
                      <a:schemeClr val="bg1"/>
                    </a:solidFill>
                  </a:tcPr>
                </a:tc>
                <a:extLst>
                  <a:ext uri="{0D108BD9-81ED-4DB2-BD59-A6C34878D82A}">
                    <a16:rowId xmlns:a16="http://schemas.microsoft.com/office/drawing/2014/main" val="1953934233"/>
                  </a:ext>
                </a:extLst>
              </a:tr>
              <a:tr h="455671">
                <a:tc>
                  <a:txBody>
                    <a:bodyPr/>
                    <a:lstStyle/>
                    <a:p>
                      <a:r>
                        <a:rPr lang="en-US" sz="1800" b="1" i="0" dirty="0">
                          <a:solidFill>
                            <a:schemeClr val="bg2">
                              <a:lumMod val="25000"/>
                            </a:schemeClr>
                          </a:solidFill>
                          <a:latin typeface="Helvetica" pitchFamily="2" charset="0"/>
                        </a:rPr>
                        <a:t>Amount Requested</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$69,000</a:t>
                      </a:r>
                    </a:p>
                  </a:txBody>
                  <a:tcPr>
                    <a:solidFill>
                      <a:schemeClr val="accent2">
                        <a:lumMod val="40000"/>
                        <a:lumOff val="60000"/>
                      </a:schemeClr>
                    </a:solidFill>
                  </a:tcPr>
                </a:tc>
                <a:extLst>
                  <a:ext uri="{0D108BD9-81ED-4DB2-BD59-A6C34878D82A}">
                    <a16:rowId xmlns:a16="http://schemas.microsoft.com/office/drawing/2014/main" val="3209393977"/>
                  </a:ext>
                </a:extLst>
              </a:tr>
              <a:tr h="489757">
                <a:tc>
                  <a:txBody>
                    <a:bodyPr/>
                    <a:lstStyle/>
                    <a:p>
                      <a:r>
                        <a:rPr lang="en-US" sz="1800" b="1" i="0" dirty="0">
                          <a:solidFill>
                            <a:schemeClr val="bg2">
                              <a:lumMod val="25000"/>
                            </a:schemeClr>
                          </a:solidFill>
                          <a:latin typeface="Helvetica" pitchFamily="2" charset="0"/>
                        </a:rPr>
                        <a:t>Frequency of Need</a:t>
                      </a:r>
                    </a:p>
                  </a:txBody>
                  <a:tcPr>
                    <a:solidFill>
                      <a:schemeClr val="bg1"/>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Recurring.</a:t>
                      </a:r>
                    </a:p>
                  </a:txBody>
                  <a:tcPr>
                    <a:solidFill>
                      <a:schemeClr val="bg1"/>
                    </a:solidFill>
                  </a:tcPr>
                </a:tc>
                <a:extLst>
                  <a:ext uri="{0D108BD9-81ED-4DB2-BD59-A6C34878D82A}">
                    <a16:rowId xmlns:a16="http://schemas.microsoft.com/office/drawing/2014/main" val="708386040"/>
                  </a:ext>
                </a:extLst>
              </a:tr>
              <a:tr h="1121911">
                <a:tc>
                  <a:txBody>
                    <a:bodyPr/>
                    <a:lstStyle/>
                    <a:p>
                      <a:r>
                        <a:rPr lang="en-US" sz="1800" b="1" i="0" dirty="0">
                          <a:solidFill>
                            <a:schemeClr val="bg2">
                              <a:lumMod val="25000"/>
                            </a:schemeClr>
                          </a:solidFill>
                          <a:latin typeface="Helvetica" pitchFamily="2" charset="0"/>
                        </a:rPr>
                        <a:t>Opportunity Statement</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This $500 increase per faculty member, the first increase in over a decade, will remediate a disparity in such funding across colleges and provide professional development opportunities for staff. </a:t>
                      </a:r>
                    </a:p>
                  </a:txBody>
                  <a:tcPr>
                    <a:solidFill>
                      <a:schemeClr val="accent2">
                        <a:lumMod val="40000"/>
                        <a:lumOff val="60000"/>
                      </a:schemeClr>
                    </a:solidFill>
                  </a:tcPr>
                </a:tc>
                <a:extLst>
                  <a:ext uri="{0D108BD9-81ED-4DB2-BD59-A6C34878D82A}">
                    <a16:rowId xmlns:a16="http://schemas.microsoft.com/office/drawing/2014/main" val="126973460"/>
                  </a:ext>
                </a:extLst>
              </a:tr>
              <a:tr h="957022">
                <a:tc>
                  <a:txBody>
                    <a:bodyPr/>
                    <a:lstStyle/>
                    <a:p>
                      <a:r>
                        <a:rPr lang="en-US" sz="1800" b="1" i="0" dirty="0">
                          <a:latin typeface="Helvetica" pitchFamily="2" charset="0"/>
                        </a:rPr>
                        <a:t>Risk Statement</a:t>
                      </a:r>
                    </a:p>
                  </a:txBody>
                  <a:tcPr>
                    <a:solidFill>
                      <a:schemeClr val="bg1"/>
                    </a:solidFill>
                  </a:tcPr>
                </a:tc>
                <a:tc>
                  <a:txBody>
                    <a:bodyPr/>
                    <a:lstStyle/>
                    <a:p>
                      <a:r>
                        <a:rPr lang="en-US" sz="1600" b="0" i="0" dirty="0">
                          <a:latin typeface="Helvetica" pitchFamily="2" charset="0"/>
                          <a:ea typeface="Helvetica Neue" panose="02000503000000020004" pitchFamily="2" charset="0"/>
                          <a:cs typeface="Helvetica Neue" panose="02000503000000020004" pitchFamily="2" charset="0"/>
                        </a:rPr>
                        <a:t>In addition to undermining recruiting efforts, inadequate funding of travel to professional conferences impairs scholarly engagement and the development of skills and abilities essential to cultivating a culture of excellence.</a:t>
                      </a:r>
                    </a:p>
                  </a:txBody>
                  <a:tcPr>
                    <a:solidFill>
                      <a:schemeClr val="bg1"/>
                    </a:solidFill>
                  </a:tcPr>
                </a:tc>
                <a:extLst>
                  <a:ext uri="{0D108BD9-81ED-4DB2-BD59-A6C34878D82A}">
                    <a16:rowId xmlns:a16="http://schemas.microsoft.com/office/drawing/2014/main" val="3968074787"/>
                  </a:ext>
                </a:extLst>
              </a:tr>
            </a:tbl>
          </a:graphicData>
        </a:graphic>
      </p:graphicFrame>
    </p:spTree>
    <p:extLst>
      <p:ext uri="{BB962C8B-B14F-4D97-AF65-F5344CB8AC3E}">
        <p14:creationId xmlns:p14="http://schemas.microsoft.com/office/powerpoint/2010/main" val="1237926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199" y="39964"/>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Budget Request</a:t>
            </a:r>
            <a:endParaRPr lang="en-US" b="1" i="1" dirty="0">
              <a:solidFill>
                <a:srgbClr val="E36436"/>
              </a:solidFill>
              <a:latin typeface="Helvetica Bold Oblique" pitchFamily="2" charset="0"/>
              <a:ea typeface="Helvetica Neue" panose="02000503000000020004" pitchFamily="2" charset="0"/>
              <a:cs typeface="Helvetica Neue" panose="02000503000000020004" pitchFamily="2" charset="0"/>
            </a:endParaRP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graphicFrame>
        <p:nvGraphicFramePr>
          <p:cNvPr id="7" name="Table 7">
            <a:extLst>
              <a:ext uri="{FF2B5EF4-FFF2-40B4-BE49-F238E27FC236}">
                <a16:creationId xmlns:a16="http://schemas.microsoft.com/office/drawing/2014/main" id="{FFD7F495-52A1-C565-7638-6F2DB05C524B}"/>
              </a:ext>
            </a:extLst>
          </p:cNvPr>
          <p:cNvGraphicFramePr>
            <a:graphicFrameLocks noGrp="1"/>
          </p:cNvGraphicFramePr>
          <p:nvPr>
            <p:extLst>
              <p:ext uri="{D42A27DB-BD31-4B8C-83A1-F6EECF244321}">
                <p14:modId xmlns:p14="http://schemas.microsoft.com/office/powerpoint/2010/main" val="3217999683"/>
              </p:ext>
            </p:extLst>
          </p:nvPr>
        </p:nvGraphicFramePr>
        <p:xfrm>
          <a:off x="475013" y="1273240"/>
          <a:ext cx="11020301" cy="4162427"/>
        </p:xfrm>
        <a:graphic>
          <a:graphicData uri="http://schemas.openxmlformats.org/drawingml/2006/table">
            <a:tbl>
              <a:tblPr firstRow="1" bandRow="1">
                <a:tableStyleId>{21E4AEA4-8DFA-4A89-87EB-49C32662AFE0}</a:tableStyleId>
              </a:tblPr>
              <a:tblGrid>
                <a:gridCol w="2923471">
                  <a:extLst>
                    <a:ext uri="{9D8B030D-6E8A-4147-A177-3AD203B41FA5}">
                      <a16:colId xmlns:a16="http://schemas.microsoft.com/office/drawing/2014/main" val="1196900940"/>
                    </a:ext>
                  </a:extLst>
                </a:gridCol>
                <a:gridCol w="8096830">
                  <a:extLst>
                    <a:ext uri="{9D8B030D-6E8A-4147-A177-3AD203B41FA5}">
                      <a16:colId xmlns:a16="http://schemas.microsoft.com/office/drawing/2014/main" val="3568809713"/>
                    </a:ext>
                  </a:extLst>
                </a:gridCol>
              </a:tblGrid>
              <a:tr h="396532">
                <a:tc>
                  <a:txBody>
                    <a:bodyPr/>
                    <a:lstStyle/>
                    <a:p>
                      <a:r>
                        <a:rPr lang="en-US" sz="2000" b="1" i="0" dirty="0">
                          <a:latin typeface="Helvetica" pitchFamily="2" charset="0"/>
                        </a:rPr>
                        <a:t>#5 Budget Priority</a:t>
                      </a:r>
                    </a:p>
                  </a:txBody>
                  <a:tcPr>
                    <a:solidFill>
                      <a:srgbClr val="E36436"/>
                    </a:solidFill>
                  </a:tcPr>
                </a:tc>
                <a:tc>
                  <a:txBody>
                    <a:bodyPr/>
                    <a:lstStyle/>
                    <a:p>
                      <a:r>
                        <a:rPr lang="en-US" sz="2000" b="1" i="0" dirty="0">
                          <a:latin typeface="Helvetica" pitchFamily="2" charset="0"/>
                        </a:rPr>
                        <a:t>Additional graduate assistantship lines.</a:t>
                      </a:r>
                    </a:p>
                  </a:txBody>
                  <a:tcPr>
                    <a:solidFill>
                      <a:srgbClr val="E36436"/>
                    </a:solidFill>
                  </a:tcPr>
                </a:tc>
                <a:extLst>
                  <a:ext uri="{0D108BD9-81ED-4DB2-BD59-A6C34878D82A}">
                    <a16:rowId xmlns:a16="http://schemas.microsoft.com/office/drawing/2014/main" val="1047101734"/>
                  </a:ext>
                </a:extLst>
              </a:tr>
              <a:tr h="741534">
                <a:tc>
                  <a:txBody>
                    <a:bodyPr/>
                    <a:lstStyle/>
                    <a:p>
                      <a:r>
                        <a:rPr lang="en-US" sz="1800" b="1" i="0" dirty="0">
                          <a:solidFill>
                            <a:schemeClr val="bg2">
                              <a:lumMod val="25000"/>
                            </a:schemeClr>
                          </a:solidFill>
                          <a:latin typeface="Helvetica" pitchFamily="2" charset="0"/>
                        </a:rPr>
                        <a:t>Aligned with Strategic</a:t>
                      </a:r>
                    </a:p>
                    <a:p>
                      <a:r>
                        <a:rPr lang="en-US" sz="1800" b="1" i="0" dirty="0">
                          <a:solidFill>
                            <a:schemeClr val="bg2">
                              <a:lumMod val="25000"/>
                            </a:schemeClr>
                          </a:solidFill>
                          <a:latin typeface="Helvetica" pitchFamily="2" charset="0"/>
                        </a:rPr>
                        <a:t>Priority Goal</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Strategic Priority 1 Goal 1: Recruit, retain, graduate, and empower students to drive sustainable growth.</a:t>
                      </a:r>
                    </a:p>
                  </a:txBody>
                  <a:tcPr>
                    <a:solidFill>
                      <a:schemeClr val="bg1"/>
                    </a:solidFill>
                  </a:tcPr>
                </a:tc>
                <a:extLst>
                  <a:ext uri="{0D108BD9-81ED-4DB2-BD59-A6C34878D82A}">
                    <a16:rowId xmlns:a16="http://schemas.microsoft.com/office/drawing/2014/main" val="1953934233"/>
                  </a:ext>
                </a:extLst>
              </a:tr>
              <a:tr h="455671">
                <a:tc>
                  <a:txBody>
                    <a:bodyPr/>
                    <a:lstStyle/>
                    <a:p>
                      <a:r>
                        <a:rPr lang="en-US" sz="1800" b="1" i="0" dirty="0">
                          <a:solidFill>
                            <a:schemeClr val="bg2">
                              <a:lumMod val="25000"/>
                            </a:schemeClr>
                          </a:solidFill>
                          <a:latin typeface="Helvetica" pitchFamily="2" charset="0"/>
                        </a:rPr>
                        <a:t>Amount Requested</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$223,000</a:t>
                      </a:r>
                    </a:p>
                  </a:txBody>
                  <a:tcPr>
                    <a:solidFill>
                      <a:schemeClr val="accent2">
                        <a:lumMod val="40000"/>
                        <a:lumOff val="60000"/>
                      </a:schemeClr>
                    </a:solidFill>
                  </a:tcPr>
                </a:tc>
                <a:extLst>
                  <a:ext uri="{0D108BD9-81ED-4DB2-BD59-A6C34878D82A}">
                    <a16:rowId xmlns:a16="http://schemas.microsoft.com/office/drawing/2014/main" val="3209393977"/>
                  </a:ext>
                </a:extLst>
              </a:tr>
              <a:tr h="489757">
                <a:tc>
                  <a:txBody>
                    <a:bodyPr/>
                    <a:lstStyle/>
                    <a:p>
                      <a:r>
                        <a:rPr lang="en-US" sz="1800" b="1" i="0" dirty="0">
                          <a:solidFill>
                            <a:schemeClr val="bg2">
                              <a:lumMod val="25000"/>
                            </a:schemeClr>
                          </a:solidFill>
                          <a:latin typeface="Helvetica" pitchFamily="2" charset="0"/>
                        </a:rPr>
                        <a:t>Frequency of Need</a:t>
                      </a:r>
                    </a:p>
                  </a:txBody>
                  <a:tcPr>
                    <a:solidFill>
                      <a:schemeClr val="bg1"/>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Recurring (1st of three-year phase-in to bring PhD cohorts to 9 and MA cohorts to 8).</a:t>
                      </a:r>
                    </a:p>
                  </a:txBody>
                  <a:tcPr>
                    <a:solidFill>
                      <a:schemeClr val="bg1"/>
                    </a:solidFill>
                  </a:tcPr>
                </a:tc>
                <a:extLst>
                  <a:ext uri="{0D108BD9-81ED-4DB2-BD59-A6C34878D82A}">
                    <a16:rowId xmlns:a16="http://schemas.microsoft.com/office/drawing/2014/main" val="708386040"/>
                  </a:ext>
                </a:extLst>
              </a:tr>
              <a:tr h="1121911">
                <a:tc>
                  <a:txBody>
                    <a:bodyPr/>
                    <a:lstStyle/>
                    <a:p>
                      <a:r>
                        <a:rPr lang="en-US" sz="1800" b="1" i="0" dirty="0">
                          <a:solidFill>
                            <a:schemeClr val="bg2">
                              <a:lumMod val="25000"/>
                            </a:schemeClr>
                          </a:solidFill>
                          <a:latin typeface="Helvetica" pitchFamily="2" charset="0"/>
                        </a:rPr>
                        <a:t>Opportunity Statement</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The increase in the number of tenure-track faculty members in the Department of Criminal Justice and Criminology expands capacity to take on more students at the MA and PhD levels thereby leveraging existing faculty resources.</a:t>
                      </a:r>
                    </a:p>
                  </a:txBody>
                  <a:tcPr>
                    <a:solidFill>
                      <a:schemeClr val="accent2">
                        <a:lumMod val="40000"/>
                        <a:lumOff val="60000"/>
                      </a:schemeClr>
                    </a:solidFill>
                  </a:tcPr>
                </a:tc>
                <a:extLst>
                  <a:ext uri="{0D108BD9-81ED-4DB2-BD59-A6C34878D82A}">
                    <a16:rowId xmlns:a16="http://schemas.microsoft.com/office/drawing/2014/main" val="126973460"/>
                  </a:ext>
                </a:extLst>
              </a:tr>
              <a:tr h="957022">
                <a:tc>
                  <a:txBody>
                    <a:bodyPr/>
                    <a:lstStyle/>
                    <a:p>
                      <a:r>
                        <a:rPr lang="en-US" sz="1800" b="1" i="0" dirty="0">
                          <a:latin typeface="Helvetica" pitchFamily="2" charset="0"/>
                        </a:rPr>
                        <a:t>Risk Statement</a:t>
                      </a:r>
                    </a:p>
                  </a:txBody>
                  <a:tcPr>
                    <a:solidFill>
                      <a:schemeClr val="bg1"/>
                    </a:solidFill>
                  </a:tcPr>
                </a:tc>
                <a:tc>
                  <a:txBody>
                    <a:bodyPr/>
                    <a:lstStyle/>
                    <a:p>
                      <a:r>
                        <a:rPr lang="en-US" sz="1600" b="0" i="0" dirty="0">
                          <a:latin typeface="Helvetica" pitchFamily="2" charset="0"/>
                          <a:ea typeface="Helvetica Neue" panose="02000503000000020004" pitchFamily="2" charset="0"/>
                          <a:cs typeface="Helvetica Neue" panose="02000503000000020004" pitchFamily="2" charset="0"/>
                        </a:rPr>
                        <a:t>Without additional MA and PhD students, we risk small-class exceptions and will lack graduate assistantships to support faculty.</a:t>
                      </a:r>
                    </a:p>
                  </a:txBody>
                  <a:tcPr>
                    <a:solidFill>
                      <a:schemeClr val="bg1"/>
                    </a:solidFill>
                  </a:tcPr>
                </a:tc>
                <a:extLst>
                  <a:ext uri="{0D108BD9-81ED-4DB2-BD59-A6C34878D82A}">
                    <a16:rowId xmlns:a16="http://schemas.microsoft.com/office/drawing/2014/main" val="3968074787"/>
                  </a:ext>
                </a:extLst>
              </a:tr>
            </a:tbl>
          </a:graphicData>
        </a:graphic>
      </p:graphicFrame>
    </p:spTree>
    <p:extLst>
      <p:ext uri="{BB962C8B-B14F-4D97-AF65-F5344CB8AC3E}">
        <p14:creationId xmlns:p14="http://schemas.microsoft.com/office/powerpoint/2010/main" val="32879324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Summary of Budget Requests</a:t>
            </a: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5" name="Content Placeholder 4">
            <a:extLst>
              <a:ext uri="{FF2B5EF4-FFF2-40B4-BE49-F238E27FC236}">
                <a16:creationId xmlns:a16="http://schemas.microsoft.com/office/drawing/2014/main" id="{A4E772F8-AC28-2AAB-02D2-022F9A78EEA6}"/>
              </a:ext>
            </a:extLst>
          </p:cNvPr>
          <p:cNvSpPr>
            <a:spLocks noGrp="1"/>
          </p:cNvSpPr>
          <p:nvPr>
            <p:ph idx="1"/>
          </p:nvPr>
        </p:nvSpPr>
        <p:spPr>
          <a:xfrm>
            <a:off x="838200" y="1636784"/>
            <a:ext cx="10515600" cy="4351338"/>
          </a:xfrm>
        </p:spPr>
        <p:txBody>
          <a:bodyPr/>
          <a:lstStyle/>
          <a:p>
            <a:pPr marL="514350" indent="-514350">
              <a:buFont typeface="+mj-lt"/>
              <a:buAutoNum type="arabicPeriod"/>
            </a:pPr>
            <a:r>
              <a:rPr lang="en-US"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Senior Director of Innovation and Strategy------------$200,500</a:t>
            </a:r>
          </a:p>
          <a:p>
            <a:pPr marL="514350" indent="-514350">
              <a:buFont typeface="+mj-lt"/>
              <a:buAutoNum type="arabicPeriod"/>
            </a:pPr>
            <a:r>
              <a:rPr lang="en-US"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Faculty line for Victim Studies-----------------------------$105,226</a:t>
            </a:r>
          </a:p>
          <a:p>
            <a:pPr marL="514350" indent="-514350">
              <a:buFont typeface="+mj-lt"/>
              <a:buAutoNum type="arabicPeriod"/>
            </a:pPr>
            <a:r>
              <a:rPr lang="en-US"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Two post-docs (bio &amp; chem) for Forensic Science---$182,432</a:t>
            </a:r>
          </a:p>
          <a:p>
            <a:pPr marL="514350" indent="-514350">
              <a:buFont typeface="+mj-lt"/>
              <a:buAutoNum type="arabicPeriod"/>
            </a:pPr>
            <a:r>
              <a:rPr lang="en-US"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Faculty &amp; staff travel for professional development--$  69,000</a:t>
            </a:r>
          </a:p>
          <a:p>
            <a:pPr marL="514350" indent="-514350">
              <a:buFont typeface="+mj-lt"/>
              <a:buAutoNum type="arabicPeriod"/>
            </a:pPr>
            <a:r>
              <a:rPr lang="en-US"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Graduate assistantship lines-------------------------------$223,000</a:t>
            </a:r>
          </a:p>
          <a:p>
            <a:pPr marL="0" indent="0">
              <a:buNone/>
            </a:pPr>
            <a:endParaRPr lang="en-US" b="1" dirty="0">
              <a:solidFill>
                <a:srgbClr val="E36436"/>
              </a:solidFill>
              <a:latin typeface="Helvetica" pitchFamily="2" charset="0"/>
              <a:ea typeface="Helvetica Neue" panose="02000503000000020004" pitchFamily="2" charset="0"/>
              <a:cs typeface="Helvetica Neue" panose="02000503000000020004" pitchFamily="2" charset="0"/>
            </a:endParaRPr>
          </a:p>
          <a:p>
            <a:pPr marL="0" indent="0">
              <a:buNone/>
            </a:pPr>
            <a:r>
              <a:rPr lang="en-US" b="1" dirty="0">
                <a:solidFill>
                  <a:srgbClr val="E36436"/>
                </a:solidFill>
                <a:latin typeface="Helvetica" pitchFamily="2" charset="0"/>
                <a:ea typeface="Helvetica Neue" panose="02000503000000020004" pitchFamily="2" charset="0"/>
                <a:cs typeface="Helvetica Neue" panose="02000503000000020004" pitchFamily="2" charset="0"/>
              </a:rPr>
              <a:t>*Total Amount Requested – $ 780,158 </a:t>
            </a:r>
          </a:p>
        </p:txBody>
      </p:sp>
    </p:spTree>
    <p:extLst>
      <p:ext uri="{BB962C8B-B14F-4D97-AF65-F5344CB8AC3E}">
        <p14:creationId xmlns:p14="http://schemas.microsoft.com/office/powerpoint/2010/main" val="8220682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Self-funded New Initiatives </a:t>
            </a: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5" name="Content Placeholder 4">
            <a:extLst>
              <a:ext uri="{FF2B5EF4-FFF2-40B4-BE49-F238E27FC236}">
                <a16:creationId xmlns:a16="http://schemas.microsoft.com/office/drawing/2014/main" id="{A4E772F8-AC28-2AAB-02D2-022F9A78EEA6}"/>
              </a:ext>
            </a:extLst>
          </p:cNvPr>
          <p:cNvSpPr>
            <a:spLocks noGrp="1"/>
          </p:cNvSpPr>
          <p:nvPr>
            <p:ph idx="1"/>
          </p:nvPr>
        </p:nvSpPr>
        <p:spPr>
          <a:xfrm>
            <a:off x="838200" y="1636784"/>
            <a:ext cx="10515600" cy="4351338"/>
          </a:xfrm>
        </p:spPr>
        <p:txBody>
          <a:bodyPr/>
          <a:lstStyle/>
          <a:p>
            <a:pPr marL="514350" indent="-514350">
              <a:buFont typeface="+mj-lt"/>
              <a:buAutoNum type="arabicPeriod"/>
            </a:pPr>
            <a:r>
              <a:rPr lang="en-US"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None</a:t>
            </a:r>
          </a:p>
        </p:txBody>
      </p:sp>
    </p:spTree>
    <p:extLst>
      <p:ext uri="{BB962C8B-B14F-4D97-AF65-F5344CB8AC3E}">
        <p14:creationId xmlns:p14="http://schemas.microsoft.com/office/powerpoint/2010/main" val="31652485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Prospective “Big Ideas”</a:t>
            </a: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5" name="Content Placeholder 4">
            <a:extLst>
              <a:ext uri="{FF2B5EF4-FFF2-40B4-BE49-F238E27FC236}">
                <a16:creationId xmlns:a16="http://schemas.microsoft.com/office/drawing/2014/main" id="{A4E772F8-AC28-2AAB-02D2-022F9A78EEA6}"/>
              </a:ext>
            </a:extLst>
          </p:cNvPr>
          <p:cNvSpPr>
            <a:spLocks noGrp="1"/>
          </p:cNvSpPr>
          <p:nvPr>
            <p:ph idx="1"/>
          </p:nvPr>
        </p:nvSpPr>
        <p:spPr>
          <a:xfrm>
            <a:off x="838200" y="1636783"/>
            <a:ext cx="10515600" cy="4830691"/>
          </a:xfrm>
        </p:spPr>
        <p:txBody>
          <a:bodyPr/>
          <a:lstStyle/>
          <a:p>
            <a:pPr marL="514350" indent="-514350">
              <a:buFont typeface="+mj-lt"/>
              <a:buAutoNum type="arabicPeriod"/>
            </a:pPr>
            <a:r>
              <a:rPr lang="en-US"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Invigorate our relationship with the Royal Thai Police to capitalize on opportunities for our faculty and students by leveraging our strengths:</a:t>
            </a:r>
          </a:p>
          <a:p>
            <a:pPr marL="971550" lvl="1" indent="-514350">
              <a:buFont typeface="+mj-lt"/>
              <a:buAutoNum type="alphaLcPeriod"/>
            </a:pPr>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Applied nature of our work that provides direct benefits to the field.</a:t>
            </a:r>
          </a:p>
          <a:p>
            <a:pPr marL="971550" lvl="1" indent="-514350">
              <a:buFont typeface="+mj-lt"/>
              <a:buAutoNum type="alphaLcPeriod"/>
            </a:pPr>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Substantial international presence.</a:t>
            </a:r>
          </a:p>
          <a:p>
            <a:pPr marL="971550" lvl="1" indent="-514350">
              <a:buFont typeface="+mj-lt"/>
              <a:buAutoNum type="alphaLcPeriod"/>
            </a:pPr>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Close ties with the agency.</a:t>
            </a:r>
          </a:p>
          <a:p>
            <a:pPr marL="514350" indent="-514350">
              <a:buFont typeface="+mj-lt"/>
              <a:buAutoNum type="arabicPeriod"/>
            </a:pPr>
            <a:r>
              <a:rPr lang="en-US"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Offer professional development content in Spanish</a:t>
            </a:r>
          </a:p>
          <a:p>
            <a:pPr marL="971550" lvl="1" indent="-514350">
              <a:buFont typeface="+mj-lt"/>
              <a:buAutoNum type="alphaLcPeriod"/>
            </a:pPr>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Builds on existing programs and capacity.</a:t>
            </a:r>
          </a:p>
          <a:p>
            <a:pPr marL="971550" lvl="1" indent="-514350">
              <a:buFont typeface="+mj-lt"/>
              <a:buAutoNum type="alphaLcPeriod"/>
            </a:pPr>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Leverages our international presence.</a:t>
            </a:r>
          </a:p>
          <a:p>
            <a:pPr marL="971550" lvl="1" indent="-514350">
              <a:buFont typeface="+mj-lt"/>
              <a:buAutoNum type="alphaLcPeriod"/>
            </a:pPr>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Advances our HSI status.</a:t>
            </a:r>
          </a:p>
          <a:p>
            <a:pPr marL="971550" lvl="1" indent="-514350">
              <a:buFont typeface="+mj-lt"/>
              <a:buAutoNum type="alphaLcPeriod"/>
            </a:pPr>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Stands to improve public safety and quality of life in Texas because of the spillover of crime and disorder from Central and South America.</a:t>
            </a:r>
          </a:p>
          <a:p>
            <a:pPr marL="971550" lvl="1" indent="-514350">
              <a:buFont typeface="+mj-lt"/>
              <a:buAutoNum type="alphaLcPeriod"/>
            </a:pPr>
            <a:endParaRPr lang="en-US" sz="2000" b="1" dirty="0">
              <a:solidFill>
                <a:srgbClr val="E36436"/>
              </a:solidFill>
              <a:latin typeface="Helvetica" pitchFamily="2" charset="0"/>
              <a:ea typeface="Helvetica Neue" panose="02000503000000020004" pitchFamily="2" charset="0"/>
              <a:cs typeface="Helvetica Neue" panose="02000503000000020004" pitchFamily="2" charset="0"/>
            </a:endParaRPr>
          </a:p>
        </p:txBody>
      </p:sp>
      <p:pic>
        <p:nvPicPr>
          <p:cNvPr id="3" name="Picture 2" descr="&quot;Stop&quot; Engineer Grade Reflective Red / White Aluminum Sign - 24&quot; x 24&quot;">
            <a:extLst>
              <a:ext uri="{FF2B5EF4-FFF2-40B4-BE49-F238E27FC236}">
                <a16:creationId xmlns:a16="http://schemas.microsoft.com/office/drawing/2014/main" id="{D4C5D60C-745D-8CA3-407E-F9E8BF08237C}"/>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9826288" y="5730635"/>
            <a:ext cx="273657" cy="2736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5582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bldLvl="3"/>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D2966-CD51-9BF7-1493-1558CA88B938}"/>
              </a:ext>
            </a:extLst>
          </p:cNvPr>
          <p:cNvSpPr>
            <a:spLocks noGrp="1"/>
          </p:cNvSpPr>
          <p:nvPr>
            <p:ph type="ctrTitle"/>
          </p:nvPr>
        </p:nvSpPr>
        <p:spPr>
          <a:xfrm>
            <a:off x="1524000" y="808607"/>
            <a:ext cx="9144000" cy="2387600"/>
          </a:xfrm>
        </p:spPr>
        <p:txBody>
          <a:bodyPr/>
          <a:lstStyle/>
          <a:p>
            <a:r>
              <a:rPr lang="en-US" b="1" dirty="0">
                <a:solidFill>
                  <a:srgbClr val="E36436"/>
                </a:solidFill>
                <a:latin typeface="Helvetica" pitchFamily="2" charset="0"/>
                <a:ea typeface="Helvetica Neue" panose="02000503000000020004" pitchFamily="2" charset="0"/>
                <a:cs typeface="Helvetica Neue" panose="02000503000000020004" pitchFamily="2" charset="0"/>
              </a:rPr>
              <a:t>Questions?</a:t>
            </a:r>
          </a:p>
        </p:txBody>
      </p:sp>
      <p:pic>
        <p:nvPicPr>
          <p:cNvPr id="5" name="Picture 4">
            <a:extLst>
              <a:ext uri="{FF2B5EF4-FFF2-40B4-BE49-F238E27FC236}">
                <a16:creationId xmlns:a16="http://schemas.microsoft.com/office/drawing/2014/main" id="{DA7E4B59-9D15-D109-98FF-2F07995C39F8}"/>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760269" y="5436973"/>
            <a:ext cx="2671461" cy="1118286"/>
          </a:xfrm>
          <a:prstGeom prst="rect">
            <a:avLst/>
          </a:prstGeom>
        </p:spPr>
      </p:pic>
    </p:spTree>
    <p:extLst>
      <p:ext uri="{BB962C8B-B14F-4D97-AF65-F5344CB8AC3E}">
        <p14:creationId xmlns:p14="http://schemas.microsoft.com/office/powerpoint/2010/main" val="754546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College of Criminal Justice</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848137" y="1825625"/>
            <a:ext cx="4946374" cy="4351338"/>
          </a:xfrm>
        </p:spPr>
        <p:txBody>
          <a:body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Academic / Division Departments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Criminal Justice &amp; Criminology</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Forensic Science</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Security Studies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Victim Studies</a:t>
            </a:r>
          </a:p>
        </p:txBody>
      </p:sp>
      <p:sp>
        <p:nvSpPr>
          <p:cNvPr id="4" name="Content Placeholder 2">
            <a:extLst>
              <a:ext uri="{FF2B5EF4-FFF2-40B4-BE49-F238E27FC236}">
                <a16:creationId xmlns:a16="http://schemas.microsoft.com/office/drawing/2014/main" id="{F69C07BE-1BE4-F4C6-ECD2-A5666D98FD05}"/>
              </a:ext>
            </a:extLst>
          </p:cNvPr>
          <p:cNvSpPr txBox="1">
            <a:spLocks/>
          </p:cNvSpPr>
          <p:nvPr/>
        </p:nvSpPr>
        <p:spPr>
          <a:xfrm>
            <a:off x="6374292" y="1812222"/>
            <a:ext cx="5685186"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Centers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Bill Blackwood LEMIT</a:t>
            </a:r>
          </a:p>
          <a:p>
            <a:pPr lvl="1"/>
            <a:r>
              <a:rPr lang="en-US" sz="2000" dirty="0">
                <a:solidFill>
                  <a:srgbClr val="FF0000"/>
                </a:solidFill>
                <a:latin typeface="Helvetica" pitchFamily="2" charset="0"/>
                <a:ea typeface="Helvetica Neue" panose="02000503000000020004" pitchFamily="2" charset="0"/>
                <a:cs typeface="Helvetica Neue" panose="02000503000000020004" pitchFamily="2" charset="0"/>
              </a:rPr>
              <a:t>Center for Intelligence &amp; Crime Analysis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CMIT</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Crime Victims’ Institute</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CRIMES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Institute for </a:t>
            </a:r>
            <a:r>
              <a:rPr lang="en-US" sz="2000" dirty="0" err="1">
                <a:solidFill>
                  <a:schemeClr val="bg2">
                    <a:lumMod val="25000"/>
                  </a:schemeClr>
                </a:solidFill>
                <a:latin typeface="Helvetica" pitchFamily="2" charset="0"/>
                <a:ea typeface="Helvetica Neue" panose="02000503000000020004" pitchFamily="2" charset="0"/>
                <a:cs typeface="Helvetica Neue" panose="02000503000000020004" pitchFamily="2" charset="0"/>
              </a:rPr>
              <a:t>For</a:t>
            </a:r>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 Res. </a:t>
            </a:r>
            <a:r>
              <a:rPr lang="en-US" sz="2000" dirty="0" err="1">
                <a:solidFill>
                  <a:schemeClr val="bg2">
                    <a:lumMod val="25000"/>
                  </a:schemeClr>
                </a:solidFill>
                <a:latin typeface="Helvetica" pitchFamily="2" charset="0"/>
                <a:ea typeface="Helvetica Neue" panose="02000503000000020004" pitchFamily="2" charset="0"/>
                <a:cs typeface="Helvetica Neue" panose="02000503000000020004" pitchFamily="2" charset="0"/>
              </a:rPr>
              <a:t>Trng</a:t>
            </a:r>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 &amp; Innovation</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Institute for Homeland Security</a:t>
            </a: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pic>
        <p:nvPicPr>
          <p:cNvPr id="8" name="Picture 2" descr="&quot;Stop&quot; Engineer Grade Reflective Red / White Aluminum Sign - 24&quot; x 24&quot;">
            <a:extLst>
              <a:ext uri="{FF2B5EF4-FFF2-40B4-BE49-F238E27FC236}">
                <a16:creationId xmlns:a16="http://schemas.microsoft.com/office/drawing/2014/main" id="{DC0490EF-E51F-6E7B-2842-4C1C1CBA4F63}"/>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0332725" y="6455121"/>
            <a:ext cx="273657" cy="2736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0131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4">
                                            <p:txEl>
                                              <p:pRg st="7" end="7"/>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91468"/>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FY 2023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828259" y="1117465"/>
            <a:ext cx="10525541" cy="4301642"/>
          </a:xfrm>
        </p:spPr>
        <p:txBody>
          <a:bodyPr>
            <a:normAutofit/>
          </a:body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1: Prioritize Student Success and Student Access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(A) Gladys Porter High School</a:t>
            </a:r>
          </a:p>
          <a:p>
            <a:pPr lvl="2"/>
            <a:r>
              <a:rPr lang="en-US" sz="16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Multiple visits annually have netted us 22 accepted and 9 committed students from the poorest ISD and most diverse in the state. This is the first year we have had any applicants from the school. </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(A) Doubling of 100% Online students over eight years continues support for PDL.</a:t>
            </a:r>
          </a:p>
          <a:p>
            <a:pPr lvl="2"/>
            <a:r>
              <a:rPr lang="en-US" sz="16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Open Educational Resources facilitate access.</a:t>
            </a:r>
          </a:p>
          <a:p>
            <a:pPr lvl="2"/>
            <a:r>
              <a:rPr lang="en-US" sz="16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As does online delivery mode.</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 At or above the institutional mean in Spring to Fall persistence.</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 Highest persistence rate for 1</a:t>
            </a:r>
            <a:r>
              <a:rPr lang="en-US" sz="2000" baseline="30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st</a:t>
            </a:r>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 time freshmen and x-fer students (Fall ‘22 cohort).</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Highest retention rates for Fall ‘20 cohort; rate went up for ‘21 cohort.</a:t>
            </a: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pic>
        <p:nvPicPr>
          <p:cNvPr id="5" name="Picture 4">
            <a:extLst>
              <a:ext uri="{FF2B5EF4-FFF2-40B4-BE49-F238E27FC236}">
                <a16:creationId xmlns:a16="http://schemas.microsoft.com/office/drawing/2014/main" id="{EED942EB-48E5-B15E-0176-7E6B459B6161}"/>
              </a:ext>
              <a:ext uri="{C183D7F6-B498-43B3-948B-1728B52AA6E4}">
                <adec:decorative xmlns:adec="http://schemas.microsoft.com/office/drawing/2017/decorative" val="1"/>
              </a:ext>
            </a:extLst>
          </p:cNvPr>
          <p:cNvPicPr>
            <a:picLocks noChangeAspect="1"/>
          </p:cNvPicPr>
          <p:nvPr/>
        </p:nvPicPr>
        <p:blipFill rotWithShape="1">
          <a:blip r:embed="rId3"/>
          <a:srcRect b="10805"/>
          <a:stretch/>
        </p:blipFill>
        <p:spPr>
          <a:xfrm>
            <a:off x="2821933" y="4379804"/>
            <a:ext cx="6300551" cy="2465708"/>
          </a:xfrm>
          <a:prstGeom prst="rect">
            <a:avLst/>
          </a:prstGeom>
        </p:spPr>
      </p:pic>
      <p:pic>
        <p:nvPicPr>
          <p:cNvPr id="4" name="Picture 2" descr="&quot;Stop&quot; Engineer Grade Reflective Red / White Aluminum Sign - 24&quot; x 24&quot;">
            <a:extLst>
              <a:ext uri="{FF2B5EF4-FFF2-40B4-BE49-F238E27FC236}">
                <a16:creationId xmlns:a16="http://schemas.microsoft.com/office/drawing/2014/main" id="{839CCF76-D4BD-4D5B-E401-0CBE677ADEBD}"/>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10332725" y="6492875"/>
            <a:ext cx="273657" cy="2736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quot;Stop&quot; Engineer Grade Reflective Red / White Aluminum Sign - 24&quot; x 24&quot;">
            <a:extLst>
              <a:ext uri="{FF2B5EF4-FFF2-40B4-BE49-F238E27FC236}">
                <a16:creationId xmlns:a16="http://schemas.microsoft.com/office/drawing/2014/main" id="{94F4C282-2613-A990-7EAA-A11B94D1208B}"/>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648610" y="6155946"/>
            <a:ext cx="273657" cy="2736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7883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4"/>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7"/>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5"/>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FY 2023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848136" y="1825624"/>
            <a:ext cx="10525541" cy="5032376"/>
          </a:xfrm>
        </p:spPr>
        <p:txBody>
          <a:bodyPr>
            <a:normAutofit/>
          </a:body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2: Embody a Culture of Excellence</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Bree Boppre, Department of Victim Studies:</a:t>
            </a:r>
          </a:p>
          <a:p>
            <a:pPr lvl="2"/>
            <a:r>
              <a:rPr lang="en-US" sz="16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2022 ACJS Ken Peak Innovative Teaching Award; 2022 ASC, Div. Fem. Crim, New Scholar Award.</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Shelly Clevenger, Department of Victim Studies:</a:t>
            </a:r>
          </a:p>
          <a:p>
            <a:pPr lvl="2"/>
            <a:r>
              <a:rPr lang="en-US" sz="16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2023 ACJS, Mentor Award, 2022 ASC, Div. Fem. Crim., Distinguished Scholar Award.</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Jason Ingram, Department of Criminal Justice and Criminology:</a:t>
            </a:r>
          </a:p>
          <a:p>
            <a:pPr lvl="2"/>
            <a:r>
              <a:rPr lang="en-US" sz="16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Academy of Criminal Justice Sciences, Outstanding Mentor Award.</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Tim Kalafut, Department of Forensic Science:</a:t>
            </a:r>
          </a:p>
          <a:p>
            <a:pPr lvl="2"/>
            <a:r>
              <a:rPr lang="en-US" sz="16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Journal of Forensic Sciences, Top Cited Article for 2021-2022.</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Peter Lehmann, Department of Criminal Justice &amp; Criminology:</a:t>
            </a:r>
          </a:p>
          <a:p>
            <a:pPr lvl="2"/>
            <a:r>
              <a:rPr lang="en-US" sz="16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Academy of Criminal Justice Sciences, New Scholar Award.</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Danielle Rudes, Department of Criminal Justice &amp; Criminology:</a:t>
            </a:r>
          </a:p>
          <a:p>
            <a:pPr lvl="2"/>
            <a:r>
              <a:rPr lang="en-US" sz="16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Academy of Criminal Justice Sciences, Book Award, “Surviving Solitary.”</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Patents </a:t>
            </a:r>
            <a:r>
              <a:rPr lang="en-US" sz="2000" dirty="0" err="1">
                <a:solidFill>
                  <a:schemeClr val="bg2">
                    <a:lumMod val="25000"/>
                  </a:schemeClr>
                </a:solidFill>
                <a:latin typeface="Helvetica" pitchFamily="2" charset="0"/>
                <a:ea typeface="Helvetica Neue" panose="02000503000000020004" pitchFamily="2" charset="0"/>
                <a:cs typeface="Helvetica Neue" panose="02000503000000020004" pitchFamily="2" charset="0"/>
              </a:rPr>
              <a:t>Jorn</a:t>
            </a:r>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 Yu: AI a) distinguishing hemp and marijuana, b) CSI with latent prints.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PDL effort is paying off with</a:t>
            </a:r>
            <a:r>
              <a:rPr lang="en-US" sz="2000" dirty="0">
                <a:latin typeface="Calibri" panose="020F0502020204030204" pitchFamily="34" charset="0"/>
                <a:ea typeface="Calibri" panose="020F0502020204030204" pitchFamily="34" charset="0"/>
                <a:cs typeface="Times New Roman" panose="02020603050405020304" pitchFamily="18" charset="0"/>
                <a:sym typeface="Symbol" panose="05050102010706020507" pitchFamily="18" charset="2"/>
              </a:rPr>
              <a:t> 2,400 SCH</a:t>
            </a:r>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  (9.3%) </a:t>
            </a:r>
            <a:r>
              <a:rPr lang="en-US" sz="2000" dirty="0">
                <a:latin typeface="Calibri" panose="020F0502020204030204" pitchFamily="34" charset="0"/>
                <a:ea typeface="Calibri" panose="020F0502020204030204" pitchFamily="34" charset="0"/>
                <a:cs typeface="Times New Roman" panose="02020603050405020304" pitchFamily="18" charset="0"/>
                <a:sym typeface="Symbol" panose="05050102010706020507" pitchFamily="18" charset="2"/>
              </a:rPr>
              <a:t>1,250 POT (55%).</a:t>
            </a:r>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pic>
        <p:nvPicPr>
          <p:cNvPr id="5" name="Picture 4">
            <a:extLst>
              <a:ext uri="{FF2B5EF4-FFF2-40B4-BE49-F238E27FC236}">
                <a16:creationId xmlns:a16="http://schemas.microsoft.com/office/drawing/2014/main" id="{A497C50D-3790-B1CC-9911-8F64F63CAB85}"/>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9210043" y="6355703"/>
            <a:ext cx="268247" cy="274344"/>
          </a:xfrm>
          <a:prstGeom prst="rect">
            <a:avLst/>
          </a:prstGeom>
        </p:spPr>
      </p:pic>
    </p:spTree>
    <p:extLst>
      <p:ext uri="{BB962C8B-B14F-4D97-AF65-F5344CB8AC3E}">
        <p14:creationId xmlns:p14="http://schemas.microsoft.com/office/powerpoint/2010/main" val="1620201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
                                            <p:txEl>
                                              <p:pRg st="11" end="11"/>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5"/>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FY 2023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848136" y="1825624"/>
            <a:ext cx="10525541" cy="5032376"/>
          </a:xfrm>
        </p:spPr>
        <p:txBody>
          <a:bodyPr>
            <a:normAutofit/>
          </a:body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3: Elevate the Reputation and Visibility of SHSU</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Legislative expansion of Forensic Science M.S. program.</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Institute for Homeland Security:</a:t>
            </a:r>
          </a:p>
          <a:p>
            <a:pPr lvl="2"/>
            <a:r>
              <a:rPr lang="en-US" sz="16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Very active Advisory Board with partners from the four critical infrastructure areas tasked to them.</a:t>
            </a:r>
          </a:p>
          <a:p>
            <a:pPr lvl="2"/>
            <a:r>
              <a:rPr lang="en-US" sz="16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Conduct bi-annual meetings with participants from 50 public and private sector organizations to inform their strategic objectives. </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PDL</a:t>
            </a:r>
          </a:p>
          <a:p>
            <a:pPr lvl="2"/>
            <a:r>
              <a:rPr lang="en-US" sz="16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Professors of Practice</a:t>
            </a:r>
          </a:p>
          <a:p>
            <a:pPr lvl="3"/>
            <a:r>
              <a:rPr lang="en-US" sz="1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Katherine Parsley, Former sitting State District Court Judge and Executive Director of Crimestoppers.</a:t>
            </a:r>
          </a:p>
          <a:p>
            <a:pPr lvl="3"/>
            <a:r>
              <a:rPr lang="en-US" sz="1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Edward Gallagher, Former Assistant US Attorney, FBI agent, municipal police officer.</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CJTexas.org.</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CMIT facilitated professional development for participants from 40 US states, several Mexican States, Colombia, The Czech Republic, Ecuador, and Morocco. Much of this was sponsored by the US State Department, greatly increasing our visibility both nationally and internationally.</a:t>
            </a:r>
            <a:endParaRPr lang="en-US" sz="1800" strike="sngStrike"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pic>
        <p:nvPicPr>
          <p:cNvPr id="4" name="Picture 2" descr="&quot;Stop&quot; Engineer Grade Reflective Red / White Aluminum Sign - 24&quot; x 24&quot;">
            <a:extLst>
              <a:ext uri="{FF2B5EF4-FFF2-40B4-BE49-F238E27FC236}">
                <a16:creationId xmlns:a16="http://schemas.microsoft.com/office/drawing/2014/main" id="{C131AE7C-BDCB-EFAD-333B-C1C166B38999}"/>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5074925" y="6401918"/>
            <a:ext cx="273657" cy="2736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3277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FY 2023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848136" y="1825625"/>
            <a:ext cx="10525541" cy="4898542"/>
          </a:xfrm>
        </p:spPr>
        <p:txBody>
          <a:bodyPr>
            <a:normAutofit lnSpcReduction="10000"/>
          </a:body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4: Expand and Elevate our Service to the State and Beyond</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The Center for Intelligence and Crime Analysis was established to build out tool kits that will increase efficiency and effectiveness in deployment of their resources.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CMIT: 160,000+ contact hours, </a:t>
            </a:r>
            <a:r>
              <a:rPr lang="en-US" sz="1800" dirty="0">
                <a:effectLst/>
                <a:latin typeface="Calibri" panose="020F0502020204030204" pitchFamily="34" charset="0"/>
                <a:ea typeface="Calibri" panose="020F0502020204030204" pitchFamily="34" charset="0"/>
                <a:cs typeface="Times New Roman" panose="02020603050405020304" pitchFamily="18" charset="0"/>
                <a:sym typeface="Symbol" panose="05050102010706020507" pitchFamily="18" charset="2"/>
              </a:rPr>
              <a:t> </a:t>
            </a:r>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9,000 participants, through</a:t>
            </a:r>
            <a:r>
              <a:rPr lang="en-US" sz="2000" dirty="0">
                <a:effectLst/>
                <a:latin typeface="Calibri" panose="020F0502020204030204" pitchFamily="34" charset="0"/>
                <a:ea typeface="Calibri" panose="020F0502020204030204" pitchFamily="34" charset="0"/>
                <a:cs typeface="Times New Roman" panose="02020603050405020304" pitchFamily="18" charset="0"/>
                <a:sym typeface="Symbol" panose="05050102010706020507" pitchFamily="18" charset="2"/>
              </a:rPr>
              <a:t>  2</a:t>
            </a:r>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00 programs; developing Jail needs assessment tool.</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CVI: 6 technical reports (</a:t>
            </a:r>
            <a:r>
              <a:rPr lang="en-US" sz="2000" dirty="0">
                <a:latin typeface="Calibri" panose="020F0502020204030204" pitchFamily="34" charset="0"/>
                <a:ea typeface="Calibri" panose="020F0502020204030204" pitchFamily="34" charset="0"/>
                <a:cs typeface="Times New Roman" panose="02020603050405020304" pitchFamily="18" charset="0"/>
                <a:sym typeface="Symbol" panose="05050102010706020507" pitchFamily="18" charset="2"/>
              </a:rPr>
              <a:t>1k downloads)</a:t>
            </a:r>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 9 Fact Sheets (2 </a:t>
            </a:r>
            <a:r>
              <a:rPr lang="en-US" sz="2000" dirty="0" err="1">
                <a:solidFill>
                  <a:schemeClr val="bg2">
                    <a:lumMod val="25000"/>
                  </a:schemeClr>
                </a:solidFill>
                <a:latin typeface="Helvetica" pitchFamily="2" charset="0"/>
                <a:ea typeface="Helvetica Neue" panose="02000503000000020004" pitchFamily="2" charset="0"/>
                <a:cs typeface="Helvetica Neue" panose="02000503000000020004" pitchFamily="2" charset="0"/>
              </a:rPr>
              <a:t>Español</a:t>
            </a:r>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 [1.5k downloads]), 4 newsletters (</a:t>
            </a:r>
            <a:r>
              <a:rPr lang="en-US" sz="2000" dirty="0">
                <a:latin typeface="Calibri" panose="020F0502020204030204" pitchFamily="34" charset="0"/>
                <a:ea typeface="Calibri" panose="020F0502020204030204" pitchFamily="34" charset="0"/>
                <a:cs typeface="Times New Roman" panose="02020603050405020304" pitchFamily="18" charset="0"/>
                <a:sym typeface="Symbol" panose="05050102010706020507" pitchFamily="18" charset="2"/>
              </a:rPr>
              <a:t>450 downloads)</a:t>
            </a:r>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 , 2 “CVI Talks,” 2 seminars (120 participants). </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LEMIT: 80,000+ contact hours to </a:t>
            </a:r>
            <a:r>
              <a:rPr lang="en-US" sz="2000" dirty="0">
                <a:effectLst/>
                <a:latin typeface="Calibri" panose="020F0502020204030204" pitchFamily="34" charset="0"/>
                <a:ea typeface="Calibri" panose="020F0502020204030204" pitchFamily="34" charset="0"/>
                <a:cs typeface="Times New Roman" panose="02020603050405020304" pitchFamily="18" charset="0"/>
                <a:sym typeface="Symbol" panose="05050102010706020507" pitchFamily="18" charset="2"/>
              </a:rPr>
              <a:t> </a:t>
            </a:r>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2,500  participants. Incorporated Advanced Law Enforcement Rapid Response Training (ALERTT; [soon mandatory?]) in direct response to the Uvalde tragedy; Model policies. Duty To Intervene.</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The IHS developed 11 professional skills development courses that will lead to stackable micro-credentials, commissioned 24 research and practice briefs informing critical infrastructure protection strategies, and was selected as the primary research organization for the Governor’s Private Sector Advisory Council.</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TCOLE-initiated peace officer task analysis—the first such undertaking since the 1970’s. Dovetails nicely with our distillation of learning objectives for the courses that comprise our Premium Distance Learning effort.</a:t>
            </a: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pic>
        <p:nvPicPr>
          <p:cNvPr id="4" name="Picture 2" descr="&quot;Stop&quot; Engineer Grade Reflective Red / White Aluminum Sign - 24&quot; x 24&quot;">
            <a:extLst>
              <a:ext uri="{FF2B5EF4-FFF2-40B4-BE49-F238E27FC236}">
                <a16:creationId xmlns:a16="http://schemas.microsoft.com/office/drawing/2014/main" id="{FC786696-2138-4DFA-9724-4531AA585543}"/>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0332725" y="6219162"/>
            <a:ext cx="273657" cy="2736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8626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199" y="39964"/>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Budget Request</a:t>
            </a:r>
            <a:endParaRPr lang="en-US" b="1" i="1" dirty="0">
              <a:solidFill>
                <a:srgbClr val="E36436"/>
              </a:solidFill>
              <a:latin typeface="Helvetica Bold Oblique" pitchFamily="2" charset="0"/>
              <a:ea typeface="Helvetica Neue" panose="02000503000000020004" pitchFamily="2" charset="0"/>
              <a:cs typeface="Helvetica Neue" panose="02000503000000020004" pitchFamily="2" charset="0"/>
            </a:endParaRP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graphicFrame>
        <p:nvGraphicFramePr>
          <p:cNvPr id="7" name="Table 7">
            <a:extLst>
              <a:ext uri="{FF2B5EF4-FFF2-40B4-BE49-F238E27FC236}">
                <a16:creationId xmlns:a16="http://schemas.microsoft.com/office/drawing/2014/main" id="{FFD7F495-52A1-C565-7638-6F2DB05C524B}"/>
              </a:ext>
            </a:extLst>
          </p:cNvPr>
          <p:cNvGraphicFramePr>
            <a:graphicFrameLocks noGrp="1"/>
          </p:cNvGraphicFramePr>
          <p:nvPr>
            <p:extLst>
              <p:ext uri="{D42A27DB-BD31-4B8C-83A1-F6EECF244321}">
                <p14:modId xmlns:p14="http://schemas.microsoft.com/office/powerpoint/2010/main" val="3498951381"/>
              </p:ext>
            </p:extLst>
          </p:nvPr>
        </p:nvGraphicFramePr>
        <p:xfrm>
          <a:off x="475013" y="1273240"/>
          <a:ext cx="11020301" cy="4516045"/>
        </p:xfrm>
        <a:graphic>
          <a:graphicData uri="http://schemas.openxmlformats.org/drawingml/2006/table">
            <a:tbl>
              <a:tblPr firstRow="1" bandRow="1">
                <a:tableStyleId>{21E4AEA4-8DFA-4A89-87EB-49C32662AFE0}</a:tableStyleId>
              </a:tblPr>
              <a:tblGrid>
                <a:gridCol w="2923471">
                  <a:extLst>
                    <a:ext uri="{9D8B030D-6E8A-4147-A177-3AD203B41FA5}">
                      <a16:colId xmlns:a16="http://schemas.microsoft.com/office/drawing/2014/main" val="1196900940"/>
                    </a:ext>
                  </a:extLst>
                </a:gridCol>
                <a:gridCol w="8096830">
                  <a:extLst>
                    <a:ext uri="{9D8B030D-6E8A-4147-A177-3AD203B41FA5}">
                      <a16:colId xmlns:a16="http://schemas.microsoft.com/office/drawing/2014/main" val="3568809713"/>
                    </a:ext>
                  </a:extLst>
                </a:gridCol>
              </a:tblGrid>
              <a:tr h="396532">
                <a:tc>
                  <a:txBody>
                    <a:bodyPr/>
                    <a:lstStyle/>
                    <a:p>
                      <a:r>
                        <a:rPr lang="en-US" sz="2000" b="1" i="0" dirty="0">
                          <a:latin typeface="Helvetica" pitchFamily="2" charset="0"/>
                        </a:rPr>
                        <a:t>#1 Budget Priority</a:t>
                      </a:r>
                    </a:p>
                  </a:txBody>
                  <a:tcPr>
                    <a:solidFill>
                      <a:srgbClr val="E36436"/>
                    </a:solidFill>
                  </a:tcPr>
                </a:tc>
                <a:tc>
                  <a:txBody>
                    <a:bodyPr/>
                    <a:lstStyle/>
                    <a:p>
                      <a:r>
                        <a:rPr lang="en-US" sz="2000" b="1" i="0" dirty="0">
                          <a:latin typeface="Helvetica" pitchFamily="2" charset="0"/>
                        </a:rPr>
                        <a:t>Senior Director of Innovation and Strategy.</a:t>
                      </a:r>
                    </a:p>
                  </a:txBody>
                  <a:tcPr>
                    <a:solidFill>
                      <a:srgbClr val="E36436"/>
                    </a:solidFill>
                  </a:tcPr>
                </a:tc>
                <a:extLst>
                  <a:ext uri="{0D108BD9-81ED-4DB2-BD59-A6C34878D82A}">
                    <a16:rowId xmlns:a16="http://schemas.microsoft.com/office/drawing/2014/main" val="1047101734"/>
                  </a:ext>
                </a:extLst>
              </a:tr>
              <a:tr h="741534">
                <a:tc>
                  <a:txBody>
                    <a:bodyPr/>
                    <a:lstStyle/>
                    <a:p>
                      <a:r>
                        <a:rPr lang="en-US" sz="1800" b="1" i="0" dirty="0">
                          <a:solidFill>
                            <a:schemeClr val="bg2">
                              <a:lumMod val="25000"/>
                            </a:schemeClr>
                          </a:solidFill>
                          <a:latin typeface="Helvetica" pitchFamily="2" charset="0"/>
                        </a:rPr>
                        <a:t>Aligned with Strategic</a:t>
                      </a:r>
                    </a:p>
                    <a:p>
                      <a:r>
                        <a:rPr lang="en-US" sz="1800" b="1" i="0" dirty="0">
                          <a:solidFill>
                            <a:schemeClr val="bg2">
                              <a:lumMod val="25000"/>
                            </a:schemeClr>
                          </a:solidFill>
                          <a:latin typeface="Helvetica" pitchFamily="2" charset="0"/>
                        </a:rPr>
                        <a:t>Priority Goal</a:t>
                      </a:r>
                    </a:p>
                  </a:txBody>
                  <a:tcPr>
                    <a:solidFill>
                      <a:schemeClr val="bg1"/>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Strategic Priority 1 Goal 2: Academic agility.</a:t>
                      </a:r>
                    </a:p>
                  </a:txBody>
                  <a:tcPr>
                    <a:solidFill>
                      <a:schemeClr val="bg1"/>
                    </a:solidFill>
                  </a:tcPr>
                </a:tc>
                <a:extLst>
                  <a:ext uri="{0D108BD9-81ED-4DB2-BD59-A6C34878D82A}">
                    <a16:rowId xmlns:a16="http://schemas.microsoft.com/office/drawing/2014/main" val="1953934233"/>
                  </a:ext>
                </a:extLst>
              </a:tr>
              <a:tr h="455671">
                <a:tc>
                  <a:txBody>
                    <a:bodyPr/>
                    <a:lstStyle/>
                    <a:p>
                      <a:r>
                        <a:rPr lang="en-US" sz="1800" b="1" i="0" dirty="0">
                          <a:solidFill>
                            <a:schemeClr val="bg2">
                              <a:lumMod val="25000"/>
                            </a:schemeClr>
                          </a:solidFill>
                          <a:latin typeface="Helvetica" pitchFamily="2" charset="0"/>
                        </a:rPr>
                        <a:t>Amount Requested</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$200,500</a:t>
                      </a:r>
                    </a:p>
                  </a:txBody>
                  <a:tcPr>
                    <a:solidFill>
                      <a:schemeClr val="accent2">
                        <a:lumMod val="40000"/>
                        <a:lumOff val="60000"/>
                      </a:schemeClr>
                    </a:solidFill>
                  </a:tcPr>
                </a:tc>
                <a:extLst>
                  <a:ext uri="{0D108BD9-81ED-4DB2-BD59-A6C34878D82A}">
                    <a16:rowId xmlns:a16="http://schemas.microsoft.com/office/drawing/2014/main" val="3209393977"/>
                  </a:ext>
                </a:extLst>
              </a:tr>
              <a:tr h="489757">
                <a:tc>
                  <a:txBody>
                    <a:bodyPr/>
                    <a:lstStyle/>
                    <a:p>
                      <a:r>
                        <a:rPr lang="en-US" sz="1800" b="1" i="0" dirty="0">
                          <a:solidFill>
                            <a:schemeClr val="bg2">
                              <a:lumMod val="25000"/>
                            </a:schemeClr>
                          </a:solidFill>
                          <a:latin typeface="Helvetica" pitchFamily="2" charset="0"/>
                        </a:rPr>
                        <a:t>Frequency of Need</a:t>
                      </a:r>
                    </a:p>
                  </a:txBody>
                  <a:tcPr>
                    <a:solidFill>
                      <a:schemeClr val="bg1"/>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Recurring.</a:t>
                      </a:r>
                    </a:p>
                  </a:txBody>
                  <a:tcPr>
                    <a:solidFill>
                      <a:schemeClr val="bg1"/>
                    </a:solidFill>
                  </a:tcPr>
                </a:tc>
                <a:extLst>
                  <a:ext uri="{0D108BD9-81ED-4DB2-BD59-A6C34878D82A}">
                    <a16:rowId xmlns:a16="http://schemas.microsoft.com/office/drawing/2014/main" val="708386040"/>
                  </a:ext>
                </a:extLst>
              </a:tr>
              <a:tr h="1121911">
                <a:tc>
                  <a:txBody>
                    <a:bodyPr/>
                    <a:lstStyle/>
                    <a:p>
                      <a:r>
                        <a:rPr lang="en-US" sz="1800" b="1" i="0" dirty="0">
                          <a:solidFill>
                            <a:schemeClr val="bg2">
                              <a:lumMod val="25000"/>
                            </a:schemeClr>
                          </a:solidFill>
                          <a:latin typeface="Helvetica" pitchFamily="2" charset="0"/>
                        </a:rPr>
                        <a:t>Opportunity Statement</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The confluence of: a) the expansion of the IHS (and its need for certificate programming), b) the establishment of the CICA (and its positioning to strengthen our service to the state), c) the success of our PDL and CJTexas.org efforts, and d) the departure of TDCJ provide a once-in-a generation opportunity to synergize and grow.</a:t>
                      </a:r>
                    </a:p>
                  </a:txBody>
                  <a:tcPr>
                    <a:solidFill>
                      <a:schemeClr val="accent2">
                        <a:lumMod val="40000"/>
                        <a:lumOff val="60000"/>
                      </a:schemeClr>
                    </a:solidFill>
                  </a:tcPr>
                </a:tc>
                <a:extLst>
                  <a:ext uri="{0D108BD9-81ED-4DB2-BD59-A6C34878D82A}">
                    <a16:rowId xmlns:a16="http://schemas.microsoft.com/office/drawing/2014/main" val="126973460"/>
                  </a:ext>
                </a:extLst>
              </a:tr>
              <a:tr h="957022">
                <a:tc>
                  <a:txBody>
                    <a:bodyPr/>
                    <a:lstStyle/>
                    <a:p>
                      <a:r>
                        <a:rPr lang="en-US" sz="1800" b="1" i="0" dirty="0">
                          <a:latin typeface="Helvetica" pitchFamily="2" charset="0"/>
                        </a:rPr>
                        <a:t>Risk Statement</a:t>
                      </a:r>
                    </a:p>
                  </a:txBody>
                  <a:tcPr>
                    <a:solidFill>
                      <a:schemeClr val="bg1"/>
                    </a:solidFill>
                  </a:tcPr>
                </a:tc>
                <a:tc>
                  <a:txBody>
                    <a:bodyPr/>
                    <a:lstStyle/>
                    <a:p>
                      <a:r>
                        <a:rPr lang="en-US" sz="1600" b="0" i="0" dirty="0">
                          <a:latin typeface="Helvetica" pitchFamily="2" charset="0"/>
                          <a:ea typeface="Helvetica Neue" panose="02000503000000020004" pitchFamily="2" charset="0"/>
                          <a:cs typeface="Helvetica Neue" panose="02000503000000020004" pitchFamily="2" charset="0"/>
                        </a:rPr>
                        <a:t>The failure to leverage this opportunity through effective coordination, oversight, management, strategizing, and implementation will stymie growth in key areas including development of: a) market-driven academic programs supported by flexible scheduling and modality, b) micro-credentials that provide academic credit, and c) pathways from professional competencies to academic credit. </a:t>
                      </a:r>
                    </a:p>
                  </a:txBody>
                  <a:tcPr>
                    <a:solidFill>
                      <a:schemeClr val="bg1"/>
                    </a:solidFill>
                  </a:tcPr>
                </a:tc>
                <a:extLst>
                  <a:ext uri="{0D108BD9-81ED-4DB2-BD59-A6C34878D82A}">
                    <a16:rowId xmlns:a16="http://schemas.microsoft.com/office/drawing/2014/main" val="3968074787"/>
                  </a:ext>
                </a:extLst>
              </a:tr>
            </a:tbl>
          </a:graphicData>
        </a:graphic>
      </p:graphicFrame>
    </p:spTree>
    <p:extLst>
      <p:ext uri="{BB962C8B-B14F-4D97-AF65-F5344CB8AC3E}">
        <p14:creationId xmlns:p14="http://schemas.microsoft.com/office/powerpoint/2010/main" val="3974321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Supportive Data</a:t>
            </a:r>
            <a:endParaRPr lang="en-US" i="1" dirty="0">
              <a:solidFill>
                <a:srgbClr val="E36436"/>
              </a:solidFill>
              <a:latin typeface="Helvetica Oblique" pitchFamily="2" charset="0"/>
              <a:ea typeface="Helvetica Neue" panose="02000503000000020004" pitchFamily="2" charset="0"/>
              <a:cs typeface="Helvetica Neue" panose="02000503000000020004" pitchFamily="2" charset="0"/>
            </a:endParaRP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pic>
        <p:nvPicPr>
          <p:cNvPr id="3" name="Picture 2" descr="&quot;Stop&quot; Engineer Grade Reflective Red / White Aluminum Sign - 24&quot; x 24&quot;">
            <a:extLst>
              <a:ext uri="{FF2B5EF4-FFF2-40B4-BE49-F238E27FC236}">
                <a16:creationId xmlns:a16="http://schemas.microsoft.com/office/drawing/2014/main" id="{4C79C93F-412C-41CE-BD69-47C98060A79C}"/>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0390201" y="6206158"/>
            <a:ext cx="273657" cy="273657"/>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Chart 6" descr="Supportive Data - 100% DL Students (Fall)">
            <a:extLst>
              <a:ext uri="{FF2B5EF4-FFF2-40B4-BE49-F238E27FC236}">
                <a16:creationId xmlns:a16="http://schemas.microsoft.com/office/drawing/2014/main" id="{084FA7C1-B240-5E8A-71B9-762F95CAF26E}"/>
              </a:ext>
            </a:extLst>
          </p:cNvPr>
          <p:cNvGraphicFramePr>
            <a:graphicFrameLocks/>
          </p:cNvGraphicFramePr>
          <p:nvPr>
            <p:extLst>
              <p:ext uri="{D42A27DB-BD31-4B8C-83A1-F6EECF244321}">
                <p14:modId xmlns:p14="http://schemas.microsoft.com/office/powerpoint/2010/main" val="172315061"/>
              </p:ext>
            </p:extLst>
          </p:nvPr>
        </p:nvGraphicFramePr>
        <p:xfrm>
          <a:off x="6938682" y="1958408"/>
          <a:ext cx="4954568" cy="335638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Chart 7" descr="Supportive Data - COCJ 100% Online Student Headcount Trends">
            <a:extLst>
              <a:ext uri="{FF2B5EF4-FFF2-40B4-BE49-F238E27FC236}">
                <a16:creationId xmlns:a16="http://schemas.microsoft.com/office/drawing/2014/main" id="{6E06FDA9-7935-893B-F53B-883939FC86D0}"/>
              </a:ext>
            </a:extLst>
          </p:cNvPr>
          <p:cNvGraphicFramePr>
            <a:graphicFrameLocks/>
          </p:cNvGraphicFramePr>
          <p:nvPr>
            <p:extLst>
              <p:ext uri="{D42A27DB-BD31-4B8C-83A1-F6EECF244321}">
                <p14:modId xmlns:p14="http://schemas.microsoft.com/office/powerpoint/2010/main" val="1931269703"/>
              </p:ext>
            </p:extLst>
          </p:nvPr>
        </p:nvGraphicFramePr>
        <p:xfrm>
          <a:off x="147763" y="1952770"/>
          <a:ext cx="6704858" cy="3458325"/>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431565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Graphic spid="8"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8" name="TextBox 7">
            <a:extLst>
              <a:ext uri="{FF2B5EF4-FFF2-40B4-BE49-F238E27FC236}">
                <a16:creationId xmlns:a16="http://schemas.microsoft.com/office/drawing/2014/main" id="{2281B12B-FF45-3A2D-2273-5A366DE2F7A4}"/>
              </a:ext>
            </a:extLst>
          </p:cNvPr>
          <p:cNvSpPr txBox="1"/>
          <p:nvPr/>
        </p:nvSpPr>
        <p:spPr>
          <a:xfrm>
            <a:off x="1053547" y="1371597"/>
            <a:ext cx="2392001" cy="400110"/>
          </a:xfrm>
          <a:prstGeom prst="rect">
            <a:avLst/>
          </a:prstGeom>
          <a:noFill/>
        </p:spPr>
        <p:txBody>
          <a:bodyPr wrap="none" rtlCol="0">
            <a:spAutoFit/>
          </a:bodyPr>
          <a:lstStyle/>
          <a:p>
            <a:r>
              <a:rPr lang="en-US" sz="2000" b="1" dirty="0">
                <a:solidFill>
                  <a:schemeClr val="bg1"/>
                </a:solidFill>
                <a:latin typeface="Helvetica" pitchFamily="2" charset="0"/>
              </a:rPr>
              <a:t>#2 Budget Priority</a:t>
            </a:r>
          </a:p>
        </p:txBody>
      </p:sp>
      <p:sp>
        <p:nvSpPr>
          <p:cNvPr id="9" name="TextBox 8">
            <a:extLst>
              <a:ext uri="{FF2B5EF4-FFF2-40B4-BE49-F238E27FC236}">
                <a16:creationId xmlns:a16="http://schemas.microsoft.com/office/drawing/2014/main" id="{DAF0D539-F745-D6AB-10F3-A0D9081B1D79}"/>
              </a:ext>
            </a:extLst>
          </p:cNvPr>
          <p:cNvSpPr txBox="1"/>
          <p:nvPr/>
        </p:nvSpPr>
        <p:spPr>
          <a:xfrm>
            <a:off x="6095999" y="1371597"/>
            <a:ext cx="2704587" cy="400110"/>
          </a:xfrm>
          <a:prstGeom prst="rect">
            <a:avLst/>
          </a:prstGeom>
          <a:noFill/>
        </p:spPr>
        <p:txBody>
          <a:bodyPr wrap="none" rtlCol="0">
            <a:spAutoFit/>
          </a:bodyPr>
          <a:lstStyle/>
          <a:p>
            <a:r>
              <a:rPr lang="en-US" sz="2000" b="1" dirty="0">
                <a:solidFill>
                  <a:schemeClr val="bg1"/>
                </a:solidFill>
                <a:latin typeface="Helvetica" pitchFamily="2" charset="0"/>
              </a:rPr>
              <a:t>What is the request?</a:t>
            </a:r>
          </a:p>
        </p:txBody>
      </p:sp>
      <p:sp>
        <p:nvSpPr>
          <p:cNvPr id="5" name="Title 1">
            <a:extLst>
              <a:ext uri="{FF2B5EF4-FFF2-40B4-BE49-F238E27FC236}">
                <a16:creationId xmlns:a16="http://schemas.microsoft.com/office/drawing/2014/main" id="{C3A8575A-EB22-1187-5EA3-739E84F867B1}"/>
              </a:ext>
            </a:extLst>
          </p:cNvPr>
          <p:cNvSpPr>
            <a:spLocks noGrp="1"/>
          </p:cNvSpPr>
          <p:nvPr>
            <p:ph type="title"/>
          </p:nvPr>
        </p:nvSpPr>
        <p:spPr>
          <a:xfrm>
            <a:off x="838199" y="139354"/>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Budget Request</a:t>
            </a:r>
          </a:p>
        </p:txBody>
      </p:sp>
      <p:graphicFrame>
        <p:nvGraphicFramePr>
          <p:cNvPr id="10" name="Table 7">
            <a:extLst>
              <a:ext uri="{FF2B5EF4-FFF2-40B4-BE49-F238E27FC236}">
                <a16:creationId xmlns:a16="http://schemas.microsoft.com/office/drawing/2014/main" id="{BC84E82B-8BDC-6A0A-4E07-C35FBDD3D746}"/>
              </a:ext>
            </a:extLst>
          </p:cNvPr>
          <p:cNvGraphicFramePr>
            <a:graphicFrameLocks noGrp="1"/>
          </p:cNvGraphicFramePr>
          <p:nvPr>
            <p:extLst>
              <p:ext uri="{D42A27DB-BD31-4B8C-83A1-F6EECF244321}">
                <p14:modId xmlns:p14="http://schemas.microsoft.com/office/powerpoint/2010/main" val="1892716553"/>
              </p:ext>
            </p:extLst>
          </p:nvPr>
        </p:nvGraphicFramePr>
        <p:xfrm>
          <a:off x="518160" y="1280160"/>
          <a:ext cx="11084032" cy="4264835"/>
        </p:xfrm>
        <a:graphic>
          <a:graphicData uri="http://schemas.openxmlformats.org/drawingml/2006/table">
            <a:tbl>
              <a:tblPr firstRow="1" bandRow="1">
                <a:tableStyleId>{21E4AEA4-8DFA-4A89-87EB-49C32662AFE0}</a:tableStyleId>
              </a:tblPr>
              <a:tblGrid>
                <a:gridCol w="2940378">
                  <a:extLst>
                    <a:ext uri="{9D8B030D-6E8A-4147-A177-3AD203B41FA5}">
                      <a16:colId xmlns:a16="http://schemas.microsoft.com/office/drawing/2014/main" val="1196900940"/>
                    </a:ext>
                  </a:extLst>
                </a:gridCol>
                <a:gridCol w="8143654">
                  <a:extLst>
                    <a:ext uri="{9D8B030D-6E8A-4147-A177-3AD203B41FA5}">
                      <a16:colId xmlns:a16="http://schemas.microsoft.com/office/drawing/2014/main" val="3568809713"/>
                    </a:ext>
                  </a:extLst>
                </a:gridCol>
              </a:tblGrid>
              <a:tr h="415479">
                <a:tc>
                  <a:txBody>
                    <a:bodyPr/>
                    <a:lstStyle/>
                    <a:p>
                      <a:r>
                        <a:rPr lang="en-US" sz="2000" b="1" i="0" dirty="0">
                          <a:latin typeface="Helvetica" pitchFamily="2" charset="0"/>
                        </a:rPr>
                        <a:t>#2 Budget Priority</a:t>
                      </a:r>
                    </a:p>
                  </a:txBody>
                  <a:tcPr>
                    <a:solidFill>
                      <a:srgbClr val="E3643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solidFill>
                            <a:schemeClr val="bg1"/>
                          </a:solidFill>
                          <a:latin typeface="Helvetica" pitchFamily="2" charset="0"/>
                        </a:rPr>
                        <a:t>Faculty line for the Department of Victim Studies.</a:t>
                      </a:r>
                    </a:p>
                  </a:txBody>
                  <a:tcPr>
                    <a:solidFill>
                      <a:srgbClr val="E36436"/>
                    </a:solidFill>
                  </a:tcPr>
                </a:tc>
                <a:extLst>
                  <a:ext uri="{0D108BD9-81ED-4DB2-BD59-A6C34878D82A}">
                    <a16:rowId xmlns:a16="http://schemas.microsoft.com/office/drawing/2014/main" val="1047101734"/>
                  </a:ext>
                </a:extLst>
              </a:tr>
              <a:tr h="757968">
                <a:tc>
                  <a:txBody>
                    <a:bodyPr/>
                    <a:lstStyle/>
                    <a:p>
                      <a:r>
                        <a:rPr lang="en-US" sz="1800" b="1" i="0" dirty="0">
                          <a:solidFill>
                            <a:schemeClr val="bg2">
                              <a:lumMod val="25000"/>
                            </a:schemeClr>
                          </a:solidFill>
                          <a:latin typeface="Helvetica" pitchFamily="2" charset="0"/>
                        </a:rPr>
                        <a:t>Aligned with Strategic</a:t>
                      </a:r>
                    </a:p>
                    <a:p>
                      <a:r>
                        <a:rPr lang="en-US" sz="1800" b="1" i="0" dirty="0">
                          <a:solidFill>
                            <a:schemeClr val="bg2">
                              <a:lumMod val="25000"/>
                            </a:schemeClr>
                          </a:solidFill>
                          <a:latin typeface="Helvetica" pitchFamily="2" charset="0"/>
                        </a:rPr>
                        <a:t>Priority Goal</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Strategic Priority 1 Goal 1: Recruit, retain, graduate, and empower students to drive sustainable growth.</a:t>
                      </a:r>
                    </a:p>
                  </a:txBody>
                  <a:tcPr>
                    <a:solidFill>
                      <a:schemeClr val="bg1"/>
                    </a:solidFill>
                  </a:tcPr>
                </a:tc>
                <a:extLst>
                  <a:ext uri="{0D108BD9-81ED-4DB2-BD59-A6C34878D82A}">
                    <a16:rowId xmlns:a16="http://schemas.microsoft.com/office/drawing/2014/main" val="1953934233"/>
                  </a:ext>
                </a:extLst>
              </a:tr>
              <a:tr h="465770">
                <a:tc>
                  <a:txBody>
                    <a:bodyPr/>
                    <a:lstStyle/>
                    <a:p>
                      <a:r>
                        <a:rPr lang="en-US" sz="1800" b="1" i="0" dirty="0">
                          <a:solidFill>
                            <a:schemeClr val="bg2">
                              <a:lumMod val="25000"/>
                            </a:schemeClr>
                          </a:solidFill>
                          <a:latin typeface="Helvetica" pitchFamily="2" charset="0"/>
                        </a:rPr>
                        <a:t>Amount Requested</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$105,226</a:t>
                      </a:r>
                    </a:p>
                  </a:txBody>
                  <a:tcPr>
                    <a:solidFill>
                      <a:schemeClr val="accent2">
                        <a:lumMod val="40000"/>
                        <a:lumOff val="60000"/>
                      </a:schemeClr>
                    </a:solidFill>
                  </a:tcPr>
                </a:tc>
                <a:extLst>
                  <a:ext uri="{0D108BD9-81ED-4DB2-BD59-A6C34878D82A}">
                    <a16:rowId xmlns:a16="http://schemas.microsoft.com/office/drawing/2014/main" val="3209393977"/>
                  </a:ext>
                </a:extLst>
              </a:tr>
              <a:tr h="500611">
                <a:tc>
                  <a:txBody>
                    <a:bodyPr/>
                    <a:lstStyle/>
                    <a:p>
                      <a:r>
                        <a:rPr lang="en-US" sz="1800" b="1" i="0" dirty="0">
                          <a:solidFill>
                            <a:schemeClr val="bg2">
                              <a:lumMod val="25000"/>
                            </a:schemeClr>
                          </a:solidFill>
                          <a:latin typeface="Helvetica" pitchFamily="2" charset="0"/>
                        </a:rPr>
                        <a:t>Frequency of Need</a:t>
                      </a:r>
                    </a:p>
                  </a:txBody>
                  <a:tcPr>
                    <a:solidFill>
                      <a:schemeClr val="bg1"/>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Recurring.</a:t>
                      </a:r>
                    </a:p>
                  </a:txBody>
                  <a:tcPr>
                    <a:solidFill>
                      <a:schemeClr val="bg1"/>
                    </a:solidFill>
                  </a:tcPr>
                </a:tc>
                <a:extLst>
                  <a:ext uri="{0D108BD9-81ED-4DB2-BD59-A6C34878D82A}">
                    <a16:rowId xmlns:a16="http://schemas.microsoft.com/office/drawing/2014/main" val="708386040"/>
                  </a:ext>
                </a:extLst>
              </a:tr>
              <a:tr h="1146775">
                <a:tc>
                  <a:txBody>
                    <a:bodyPr/>
                    <a:lstStyle/>
                    <a:p>
                      <a:r>
                        <a:rPr lang="en-US" sz="1800" b="1" i="0" dirty="0">
                          <a:solidFill>
                            <a:schemeClr val="bg2">
                              <a:lumMod val="25000"/>
                            </a:schemeClr>
                          </a:solidFill>
                          <a:latin typeface="Helvetica" pitchFamily="2" charset="0"/>
                        </a:rPr>
                        <a:t>Opportunity Statement</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The new line will provide us with an opportunity to meet the growing demands of the Victim Studies programs, which have seen a five-fold increase in the number of semester credit hours delivered over the past decade.</a:t>
                      </a:r>
                    </a:p>
                  </a:txBody>
                  <a:tcPr>
                    <a:solidFill>
                      <a:schemeClr val="accent2">
                        <a:lumMod val="40000"/>
                        <a:lumOff val="60000"/>
                      </a:schemeClr>
                    </a:solidFill>
                  </a:tcPr>
                </a:tc>
                <a:extLst>
                  <a:ext uri="{0D108BD9-81ED-4DB2-BD59-A6C34878D82A}">
                    <a16:rowId xmlns:a16="http://schemas.microsoft.com/office/drawing/2014/main" val="126973460"/>
                  </a:ext>
                </a:extLst>
              </a:tr>
              <a:tr h="978232">
                <a:tc>
                  <a:txBody>
                    <a:bodyPr/>
                    <a:lstStyle/>
                    <a:p>
                      <a:r>
                        <a:rPr lang="en-US" sz="1800" b="1" i="0" dirty="0">
                          <a:latin typeface="Helvetica" pitchFamily="2" charset="0"/>
                        </a:rPr>
                        <a:t>Risk Statement</a:t>
                      </a:r>
                    </a:p>
                  </a:txBody>
                  <a:tcPr>
                    <a:solidFill>
                      <a:schemeClr val="bg1"/>
                    </a:solidFill>
                  </a:tcPr>
                </a:tc>
                <a:tc>
                  <a:txBody>
                    <a:bodyPr/>
                    <a:lstStyle/>
                    <a:p>
                      <a:r>
                        <a:rPr lang="en-US" sz="1600" b="0" i="0" dirty="0">
                          <a:latin typeface="Helvetica" pitchFamily="2" charset="0"/>
                          <a:ea typeface="Helvetica Neue" panose="02000503000000020004" pitchFamily="2" charset="0"/>
                          <a:cs typeface="Helvetica Neue" panose="02000503000000020004" pitchFamily="2" charset="0"/>
                        </a:rPr>
                        <a:t>Not having adequate faculty resources in place will limit continued growth opportunities.</a:t>
                      </a:r>
                    </a:p>
                  </a:txBody>
                  <a:tcPr>
                    <a:solidFill>
                      <a:schemeClr val="bg1"/>
                    </a:solidFill>
                  </a:tcPr>
                </a:tc>
                <a:extLst>
                  <a:ext uri="{0D108BD9-81ED-4DB2-BD59-A6C34878D82A}">
                    <a16:rowId xmlns:a16="http://schemas.microsoft.com/office/drawing/2014/main" val="3968074787"/>
                  </a:ext>
                </a:extLst>
              </a:tr>
            </a:tbl>
          </a:graphicData>
        </a:graphic>
      </p:graphicFrame>
    </p:spTree>
    <p:extLst>
      <p:ext uri="{BB962C8B-B14F-4D97-AF65-F5344CB8AC3E}">
        <p14:creationId xmlns:p14="http://schemas.microsoft.com/office/powerpoint/2010/main" val="1625532341"/>
      </p:ext>
    </p:extLst>
  </p:cSld>
  <p:clrMapOvr>
    <a:masterClrMapping/>
  </p:clrMapOvr>
</p:sld>
</file>

<file path=ppt/theme/theme1.xml><?xml version="1.0" encoding="utf-8"?>
<a:theme xmlns:a="http://schemas.openxmlformats.org/drawingml/2006/main" name="Office Theme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2150</TotalTime>
  <Words>1590</Words>
  <Application>Microsoft Office PowerPoint</Application>
  <PresentationFormat>Widescreen</PresentationFormat>
  <Paragraphs>160</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Calibri Light</vt:lpstr>
      <vt:lpstr>Helvetica</vt:lpstr>
      <vt:lpstr>Helvetica Bold Oblique</vt:lpstr>
      <vt:lpstr>Helvetica Oblique</vt:lpstr>
      <vt:lpstr>Office Theme 2013 - 2022</vt:lpstr>
      <vt:lpstr>College of Criminal Justice</vt:lpstr>
      <vt:lpstr>College of Criminal Justice</vt:lpstr>
      <vt:lpstr>FY 2023 Accomplishments</vt:lpstr>
      <vt:lpstr>FY 2023 Accomplishments</vt:lpstr>
      <vt:lpstr>FY 2023 Accomplishments</vt:lpstr>
      <vt:lpstr>FY 2023 Accomplishments</vt:lpstr>
      <vt:lpstr>Budget Request</vt:lpstr>
      <vt:lpstr>Supportive Data</vt:lpstr>
      <vt:lpstr>Budget Request</vt:lpstr>
      <vt:lpstr>Supportive Data</vt:lpstr>
      <vt:lpstr>Budget Request</vt:lpstr>
      <vt:lpstr>Supportive Data</vt:lpstr>
      <vt:lpstr>Budget Request</vt:lpstr>
      <vt:lpstr>Budget Request</vt:lpstr>
      <vt:lpstr>Summary of Budget Requests</vt:lpstr>
      <vt:lpstr>Self-funded New Initiatives </vt:lpstr>
      <vt:lpstr>Prospective “Big Ideas”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 | Division Name</dc:title>
  <dc:creator>Smith, Brianna</dc:creator>
  <cp:lastModifiedBy>Nguyen, Du</cp:lastModifiedBy>
  <cp:revision>57</cp:revision>
  <cp:lastPrinted>2023-03-13T18:50:12Z</cp:lastPrinted>
  <dcterms:created xsi:type="dcterms:W3CDTF">2023-01-09T16:14:47Z</dcterms:created>
  <dcterms:modified xsi:type="dcterms:W3CDTF">2023-03-30T14:22:52Z</dcterms:modified>
</cp:coreProperties>
</file>